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7" r:id="rId2"/>
    <p:sldId id="290" r:id="rId3"/>
    <p:sldId id="263" r:id="rId4"/>
    <p:sldId id="264" r:id="rId5"/>
    <p:sldId id="356" r:id="rId6"/>
    <p:sldId id="399" r:id="rId7"/>
    <p:sldId id="265" r:id="rId8"/>
    <p:sldId id="393" r:id="rId9"/>
    <p:sldId id="267" r:id="rId10"/>
    <p:sldId id="268" r:id="rId11"/>
    <p:sldId id="269" r:id="rId12"/>
    <p:sldId id="270" r:id="rId13"/>
    <p:sldId id="271" r:id="rId14"/>
    <p:sldId id="358" r:id="rId15"/>
    <p:sldId id="334" r:id="rId16"/>
    <p:sldId id="323" r:id="rId17"/>
    <p:sldId id="325" r:id="rId18"/>
    <p:sldId id="370" r:id="rId19"/>
    <p:sldId id="371" r:id="rId20"/>
    <p:sldId id="374" r:id="rId21"/>
    <p:sldId id="400" r:id="rId22"/>
    <p:sldId id="379" r:id="rId23"/>
    <p:sldId id="396" r:id="rId24"/>
    <p:sldId id="401" r:id="rId25"/>
    <p:sldId id="402" r:id="rId26"/>
    <p:sldId id="403" r:id="rId27"/>
    <p:sldId id="281" r:id="rId28"/>
    <p:sldId id="319" r:id="rId29"/>
    <p:sldId id="31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3B7"/>
    <a:srgbClr val="CC0000"/>
    <a:srgbClr val="07B914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75" autoAdjust="0"/>
    <p:restoredTop sz="94660"/>
  </p:normalViewPr>
  <p:slideViewPr>
    <p:cSldViewPr snapToGrid="0">
      <p:cViewPr varScale="1">
        <p:scale>
          <a:sx n="63" d="100"/>
          <a:sy n="63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90165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73767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134582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6918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17427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microsoft.com/office/2007/relationships/hdphoto" Target="../media/hdphoto7.wdp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1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class/14390278/" TargetMode="External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emf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microsoft.com/office/2007/relationships/hdphoto" Target="../media/hdphoto1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vhLY5KHpKAY?feature=oembed" TargetMode="External"/><Relationship Id="rId6" Type="http://schemas.openxmlformats.org/officeDocument/2006/relationships/hyperlink" Target="https://www.youtube.com/watch?v=vhLY5KHpKAY" TargetMode="External"/><Relationship Id="rId5" Type="http://schemas.microsoft.com/office/2007/relationships/hdphoto" Target="../media/hdphoto11.wdp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Zl-K8JS4hs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qZl-K8JS4hs?feature=oembed" TargetMode="External"/><Relationship Id="rId6" Type="http://schemas.microsoft.com/office/2007/relationships/hdphoto" Target="../media/hdphoto11.wdp"/><Relationship Id="rId5" Type="http://schemas.openxmlformats.org/officeDocument/2006/relationships/image" Target="../media/image26.pn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2.wdp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m.post.naver.com/viewer/postView.nhn?volumeNo=22457737&amp;memberNo=1834&amp;searchKeyword=%EB%A1%9C%EB%B4%87" TargetMode="External"/><Relationship Id="rId3" Type="http://schemas.openxmlformats.org/officeDocument/2006/relationships/hyperlink" Target="https://www.youtube.com/watch?v=LiBcur1aqcg" TargetMode="External"/><Relationship Id="rId7" Type="http://schemas.openxmlformats.org/officeDocument/2006/relationships/hyperlink" Target="https://clipartart.com/categories/clipart-microwave-oven.html" TargetMode="External"/><Relationship Id="rId2" Type="http://schemas.openxmlformats.org/officeDocument/2006/relationships/hyperlink" Target="https://www.cleanpng.com/png-scalable-vector-graphics-paper-royalty-free-clip-a-6012096/download-png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spanish.alibaba.com/product-detail/kitchen-cutter-pizza-tools-shovel-stainless-steel-pizza-scissors-with-detachable-spatula-60683334608.html" TargetMode="External"/><Relationship Id="rId11" Type="http://schemas.openxmlformats.org/officeDocument/2006/relationships/hyperlink" Target="https://www.uihere.com/free-cliparts/question-mark-emoticon-clip-art-silly-question-cliparts-1429704" TargetMode="External"/><Relationship Id="rId5" Type="http://schemas.openxmlformats.org/officeDocument/2006/relationships/hyperlink" Target="https://kr.123rf.com/clipart-vector/pulley.html?sti=lk5tc3nwqn0pbcu1na|" TargetMode="External"/><Relationship Id="rId10" Type="http://schemas.openxmlformats.org/officeDocument/2006/relationships/hyperlink" Target="http://clipart-library.com/writing-book-cliparts.html" TargetMode="External"/><Relationship Id="rId4" Type="http://schemas.openxmlformats.org/officeDocument/2006/relationships/hyperlink" Target="https://post.naver.com/viewer/postView.nhn?volumeNo=27485816&amp;memberNo=28148272" TargetMode="External"/><Relationship Id="rId9" Type="http://schemas.openxmlformats.org/officeDocument/2006/relationships/hyperlink" Target="https://www.youtube.com/watch?v=vhLY5KHpKAY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LiBcur1aqcg?feature=oembed" TargetMode="External"/><Relationship Id="rId6" Type="http://schemas.openxmlformats.org/officeDocument/2006/relationships/image" Target="../media/image10.jpeg"/><Relationship Id="rId5" Type="http://schemas.openxmlformats.org/officeDocument/2006/relationships/hyperlink" Target="https://www.youtube.com/watch?v=LiBcur1aqcg" TargetMode="Externa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4544704-665B-4DD5-B435-66D7038A3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DCBD9F1-03E6-48A7-86DF-03E4D7C04747}"/>
              </a:ext>
            </a:extLst>
          </p:cNvPr>
          <p:cNvGrpSpPr/>
          <p:nvPr/>
        </p:nvGrpSpPr>
        <p:grpSpPr>
          <a:xfrm>
            <a:off x="8349389" y="3974294"/>
            <a:ext cx="3222851" cy="2731305"/>
            <a:chOff x="8349389" y="3974294"/>
            <a:chExt cx="3222851" cy="273130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7EC2DD0-9E67-45A8-9E74-8E8A10080889}"/>
                </a:ext>
              </a:extLst>
            </p:cNvPr>
            <p:cNvSpPr/>
            <p:nvPr/>
          </p:nvSpPr>
          <p:spPr>
            <a:xfrm>
              <a:off x="8475405" y="3974294"/>
              <a:ext cx="2777613" cy="2731305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DEEC3F0-406F-48C5-874E-046A335EF8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588" b="72123" l="34017" r="74149">
                          <a14:foregroundMark x1="42188" y1="30556" x2="43854" y2="39444"/>
                          <a14:foregroundMark x1="47708" y1="36574" x2="46771" y2="39537"/>
                          <a14:foregroundMark x1="46250" y1="46852" x2="46354" y2="48889"/>
                          <a14:foregroundMark x1="51250" y1="24907" x2="53854" y2="28426"/>
                          <a14:foregroundMark x1="60260" y1="36759" x2="60208" y2="36759"/>
                          <a14:foregroundMark x1="66615" y1="53611" x2="67031" y2="55833"/>
                          <a14:foregroundMark x1="37083" y1="23611" x2="41094" y2="23241"/>
                          <a14:foregroundMark x1="41094" y1="23241" x2="45260" y2="23426"/>
                          <a14:foregroundMark x1="45260" y1="23426" x2="47865" y2="23241"/>
                          <a14:foregroundMark x1="36875" y1="21019" x2="41042" y2="20741"/>
                          <a14:foregroundMark x1="41042" y1="20741" x2="43125" y2="20926"/>
                          <a14:foregroundMark x1="36510" y1="21944" x2="36667" y2="24167"/>
                          <a14:foregroundMark x1="36667" y1="24167" x2="44792" y2="24907"/>
                          <a14:foregroundMark x1="44792" y1="24167" x2="47708" y2="24167"/>
                          <a14:foregroundMark x1="47760" y1="23611" x2="48333" y2="23426"/>
                          <a14:foregroundMark x1="47917" y1="22407" x2="41667" y2="22407"/>
                          <a14:foregroundMark x1="42917" y1="21667" x2="43750" y2="22407"/>
                          <a14:foregroundMark x1="43333" y1="21667" x2="43958" y2="21944"/>
                          <a14:foregroundMark x1="48438" y1="22222" x2="48333" y2="24167"/>
                          <a14:foregroundMark x1="37031" y1="25093" x2="41198" y2="25370"/>
                          <a14:foregroundMark x1="41198" y1="25370" x2="43698" y2="24907"/>
                          <a14:foregroundMark x1="36875" y1="21204" x2="37292" y2="21204"/>
                          <a14:foregroundMark x1="36927" y1="20278" x2="37604" y2="21481"/>
                          <a14:foregroundMark x1="37083" y1="21019" x2="38958" y2="20926"/>
                          <a14:foregroundMark x1="37083" y1="20926" x2="41042" y2="21481"/>
                          <a14:foregroundMark x1="41042" y1="21481" x2="40625" y2="20741"/>
                          <a14:foregroundMark x1="38698" y1="20926" x2="42917" y2="20185"/>
                          <a14:foregroundMark x1="42917" y1="20185" x2="42917" y2="20741"/>
                          <a14:foregroundMark x1="36667" y1="20278" x2="38438" y2="20463"/>
                          <a14:foregroundMark x1="38333" y1="20741" x2="41458" y2="20278"/>
                          <a14:foregroundMark x1="38333" y1="20463" x2="39375" y2="20185"/>
                          <a14:foregroundMark x1="44375" y1="25370" x2="48281" y2="24815"/>
                          <a14:foregroundMark x1="48281" y1="24815" x2="48281" y2="24907"/>
                          <a14:foregroundMark x1="54375" y1="30370" x2="54427" y2="31296"/>
                          <a14:foregroundMark x1="54010" y1="36296" x2="53854" y2="36944"/>
                          <a14:foregroundMark x1="52760" y1="38519" x2="53177" y2="37778"/>
                          <a14:foregroundMark x1="54271" y1="42500" x2="53958" y2="43241"/>
                          <a14:foregroundMark x1="53281" y1="45833" x2="53594" y2="45648"/>
                          <a14:foregroundMark x1="55104" y1="45926" x2="55833" y2="47130"/>
                          <a14:foregroundMark x1="56042" y1="49907" x2="56094" y2="51852"/>
                          <a14:foregroundMark x1="55937" y1="53519" x2="55260" y2="55741"/>
                          <a14:foregroundMark x1="42604" y1="41389" x2="42344" y2="42130"/>
                          <a14:foregroundMark x1="62760" y1="34722" x2="61094" y2="36481"/>
                          <a14:foregroundMark x1="64688" y1="39259" x2="64271" y2="40278"/>
                          <a14:foregroundMark x1="67708" y1="35093" x2="67708" y2="36574"/>
                        </a14:backgroundRemoval>
                      </a14:imgEffect>
                    </a14:imgLayer>
                  </a14:imgProps>
                </a:ext>
              </a:extLst>
            </a:blip>
            <a:srcRect l="29000" t="11896" r="20834" b="21185"/>
            <a:stretch/>
          </p:blipFill>
          <p:spPr>
            <a:xfrm>
              <a:off x="8349389" y="4202736"/>
              <a:ext cx="3222851" cy="24182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82F82F8-88BA-450D-A2B3-80542CE9EA25}"/>
              </a:ext>
            </a:extLst>
          </p:cNvPr>
          <p:cNvGrpSpPr/>
          <p:nvPr/>
        </p:nvGrpSpPr>
        <p:grpSpPr>
          <a:xfrm>
            <a:off x="6797040" y="1351279"/>
            <a:ext cx="5252720" cy="3231933"/>
            <a:chOff x="6797040" y="1563436"/>
            <a:chExt cx="5394960" cy="3369328"/>
          </a:xfrm>
        </p:grpSpPr>
        <p:pic>
          <p:nvPicPr>
            <p:cNvPr id="1026" name="Picture 2" descr="할머니 무릎 위 옛날이야기, 아이들을 찾아갑니다 '아름다운 이야기 ...">
              <a:extLst>
                <a:ext uri="{FF2B5EF4-FFF2-40B4-BE49-F238E27FC236}">
                  <a16:creationId xmlns:a16="http://schemas.microsoft.com/office/drawing/2014/main" id="{2275E487-767A-4268-ACEE-C105A4F1B45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8" t="37581"/>
            <a:stretch/>
          </p:blipFill>
          <p:spPr bwMode="auto">
            <a:xfrm>
              <a:off x="6797040" y="1563436"/>
              <a:ext cx="5160570" cy="336932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D1D033-A34A-4D5C-AA74-F365DDE301F8}"/>
                </a:ext>
              </a:extLst>
            </p:cNvPr>
            <p:cNvSpPr txBox="1"/>
            <p:nvPr/>
          </p:nvSpPr>
          <p:spPr>
            <a:xfrm>
              <a:off x="10478972" y="4568475"/>
              <a:ext cx="17130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©naver.com</a:t>
              </a:r>
            </a:p>
          </p:txBody>
        </p:sp>
      </p:grp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599440" y="1593403"/>
            <a:ext cx="10989402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로라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저는 할머니한테서 배웠어요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</a:t>
            </a:r>
            <a:r>
              <a:rPr lang="ko-KR" altLang="en-US" sz="3200" dirty="0">
                <a:latin typeface="+mn-ea"/>
              </a:rPr>
              <a:t>덕분에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603158" y="935187"/>
            <a:ext cx="10989402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처음에 한국말을 </a:t>
            </a:r>
            <a:r>
              <a:rPr lang="ko-KR" altLang="en-US" sz="3200" dirty="0" err="1">
                <a:latin typeface="+mn-ea"/>
              </a:rPr>
              <a:t>누구한테서</a:t>
            </a:r>
            <a:r>
              <a:rPr lang="ko-KR" altLang="en-US" sz="3200" dirty="0">
                <a:latin typeface="+mn-ea"/>
              </a:rPr>
              <a:t> 배웠어요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599440" y="2264187"/>
            <a:ext cx="6197600" cy="2401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그래요</a:t>
            </a:r>
            <a:r>
              <a:rPr lang="en-US" altLang="ko-KR" sz="3200" dirty="0">
                <a:latin typeface="+mn-ea"/>
              </a:rPr>
              <a:t>? </a:t>
            </a:r>
            <a:r>
              <a:rPr lang="ko-KR" altLang="en-US" sz="3200" dirty="0">
                <a:latin typeface="+mn-ea"/>
              </a:rPr>
              <a:t>할머니한테서 한국말을 배워서 할머니가 고맙지요</a:t>
            </a:r>
            <a:r>
              <a:rPr lang="en-US" altLang="ko-KR" sz="3200" dirty="0">
                <a:latin typeface="+mn-ea"/>
              </a:rPr>
              <a:t>? </a:t>
            </a:r>
            <a:r>
              <a:rPr lang="ko-KR" altLang="en-US" sz="3200" dirty="0">
                <a:latin typeface="+mn-ea"/>
              </a:rPr>
              <a:t>할머니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덕분에</a:t>
            </a:r>
            <a:r>
              <a:rPr lang="ko-KR" altLang="en-US" sz="3200" dirty="0">
                <a:latin typeface="+mn-ea"/>
              </a:rPr>
              <a:t> 한국말을 배우기 시작했군요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579121" y="4695430"/>
            <a:ext cx="12192000" cy="1507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우리들은 모두 다른 사람들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덕분에</a:t>
            </a:r>
            <a:r>
              <a:rPr lang="ko-KR" altLang="en-US" sz="3600" b="1" dirty="0">
                <a:latin typeface="+mn-ea"/>
              </a:rPr>
              <a:t> 이렇게 한국어를 잘하게 됐어요</a:t>
            </a:r>
            <a:r>
              <a:rPr lang="en-US" altLang="ko-KR" sz="3600" b="1" dirty="0">
                <a:latin typeface="+mn-ea"/>
              </a:rPr>
              <a:t>.</a:t>
            </a:r>
            <a:endParaRPr lang="en-US" sz="2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193041" y="2217783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이 </a:t>
            </a:r>
            <a:r>
              <a:rPr lang="ko-KR" altLang="en-US" sz="3200" b="1" dirty="0"/>
              <a:t>기계</a:t>
            </a:r>
            <a:r>
              <a:rPr lang="ko-KR" altLang="en-US" sz="3200" dirty="0"/>
              <a:t> </a:t>
            </a:r>
            <a:r>
              <a:rPr lang="ko-KR" altLang="en-US" sz="3200" b="1" dirty="0">
                <a:solidFill>
                  <a:srgbClr val="FF0000"/>
                </a:solidFill>
              </a:rPr>
              <a:t>덕분에</a:t>
            </a:r>
            <a:r>
              <a:rPr lang="ko-KR" altLang="en-US" sz="3200" dirty="0"/>
              <a:t> 계산이 훨씬 빨라졌습니다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187433" y="3167026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끊임없이 노력하는 </a:t>
            </a:r>
            <a:r>
              <a:rPr lang="ko-KR" altLang="en-US" sz="3200" b="1" dirty="0"/>
              <a:t>발명가들</a:t>
            </a:r>
            <a:r>
              <a:rPr lang="ko-KR" altLang="en-US" sz="3200" dirty="0"/>
              <a:t> </a:t>
            </a:r>
            <a:r>
              <a:rPr lang="ko-KR" altLang="en-US" sz="3200" b="1" dirty="0">
                <a:solidFill>
                  <a:srgbClr val="FF0000"/>
                </a:solidFill>
              </a:rPr>
              <a:t>덕분에</a:t>
            </a:r>
            <a:r>
              <a:rPr lang="ko-KR" altLang="en-US" sz="3200" dirty="0"/>
              <a:t> 우리의 생활이 편리해지고 있습니다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187433" y="4608712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전기 </a:t>
            </a:r>
            <a:r>
              <a:rPr lang="ko-KR" altLang="en-US" sz="3200" b="1" dirty="0">
                <a:solidFill>
                  <a:srgbClr val="FF0000"/>
                </a:solidFill>
              </a:rPr>
              <a:t>덕분에</a:t>
            </a:r>
            <a:r>
              <a:rPr lang="ko-KR" altLang="en-US" sz="3200" b="1" dirty="0"/>
              <a:t> </a:t>
            </a:r>
            <a:r>
              <a:rPr lang="ko-KR" altLang="en-US" sz="3200" dirty="0"/>
              <a:t>밤에도 밝은 빛 아래에서 생활할 수 있게 되었습니다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5781040" y="5326256"/>
            <a:ext cx="6707404" cy="9732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59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C9DB87-AC9D-4DB7-A929-9ED7DF7E8F88}"/>
              </a:ext>
            </a:extLst>
          </p:cNvPr>
          <p:cNvSpPr txBox="1"/>
          <p:nvPr/>
        </p:nvSpPr>
        <p:spPr>
          <a:xfrm>
            <a:off x="0" y="825627"/>
            <a:ext cx="12191998" cy="1104245"/>
          </a:xfrm>
          <a:prstGeom prst="wave">
            <a:avLst>
              <a:gd name="adj1" fmla="val 625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express that the preceding noun has contributed to positive</a:t>
            </a:r>
          </a:p>
          <a:p>
            <a:r>
              <a:rPr lang="en-US" sz="2400" dirty="0"/>
              <a:t>   content.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8824711" y="-69890"/>
            <a:ext cx="3383054" cy="980462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284EA2E-1B6B-4D9A-9995-C6364226E4ED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</a:t>
            </a:r>
            <a:r>
              <a:rPr lang="ko-KR" altLang="en-US" sz="3200" dirty="0">
                <a:latin typeface="+mn-ea"/>
              </a:rPr>
              <a:t>덕분에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 animBg="1"/>
      <p:bldP spid="12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9600" y="239528"/>
            <a:ext cx="604829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–</a:t>
            </a:r>
            <a:r>
              <a:rPr lang="ko-KR" altLang="en-US" sz="3200" dirty="0">
                <a:latin typeface="+mn-ea"/>
              </a:rPr>
              <a:t>는 데에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223520" y="4609663"/>
            <a:ext cx="12192000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도르래 덕분에 물을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길어 올리는 데에 </a:t>
            </a:r>
            <a:r>
              <a:rPr lang="ko-KR" altLang="en-US" sz="3600" b="1" dirty="0">
                <a:latin typeface="+mn-ea"/>
              </a:rPr>
              <a:t>큰 힘이 들지 않았겠군요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E20B4-1577-4078-BC99-52D1EB55B48D}"/>
              </a:ext>
            </a:extLst>
          </p:cNvPr>
          <p:cNvSpPr txBox="1"/>
          <p:nvPr/>
        </p:nvSpPr>
        <p:spPr>
          <a:xfrm>
            <a:off x="609600" y="2761582"/>
            <a:ext cx="743712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도르래는 무거운 것을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들어 올리는 데에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사용하는 물건이에요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1C09-51DA-4DDC-84C2-157138C96B78}"/>
              </a:ext>
            </a:extLst>
          </p:cNvPr>
          <p:cNvSpPr txBox="1"/>
          <p:nvPr/>
        </p:nvSpPr>
        <p:spPr>
          <a:xfrm>
            <a:off x="609600" y="965742"/>
            <a:ext cx="7233920" cy="1810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도르래는 위대한 발명품이에요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어떤 일을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하는 데에 </a:t>
            </a:r>
            <a:r>
              <a:rPr lang="ko-KR" altLang="en-US" sz="3200" dirty="0">
                <a:latin typeface="+mn-ea"/>
              </a:rPr>
              <a:t>쓰는 물건인지 알아요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82E114-45A3-4C2B-9EE6-EB43F4210998}"/>
              </a:ext>
            </a:extLst>
          </p:cNvPr>
          <p:cNvSpPr txBox="1"/>
          <p:nvPr/>
        </p:nvSpPr>
        <p:spPr>
          <a:xfrm>
            <a:off x="10565417" y="4022768"/>
            <a:ext cx="16265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©kr.123rf.com</a:t>
            </a:r>
          </a:p>
        </p:txBody>
      </p:sp>
      <p:pic>
        <p:nvPicPr>
          <p:cNvPr id="3" name="Picture 2" descr="Pulley Cliparts, Stock Vector And Royalty Free Pulley Illustrations">
            <a:extLst>
              <a:ext uri="{FF2B5EF4-FFF2-40B4-BE49-F238E27FC236}">
                <a16:creationId xmlns:a16="http://schemas.microsoft.com/office/drawing/2014/main" id="{3CD31ACE-A7FD-4169-A777-708CC737F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15" b="97980" l="1556" r="98000">
                        <a14:foregroundMark x1="24444" y1="2273" x2="23111" y2="12626"/>
                        <a14:foregroundMark x1="71778" y1="34848" x2="75111" y2="38636"/>
                        <a14:foregroundMark x1="90000" y1="24495" x2="90222" y2="41667"/>
                        <a14:foregroundMark x1="93333" y1="22980" x2="96000" y2="31061"/>
                        <a14:foregroundMark x1="96222" y1="53283" x2="98222" y2="55051"/>
                        <a14:foregroundMark x1="20222" y1="83586" x2="34222" y2="83838"/>
                        <a14:foregroundMark x1="34222" y1="83838" x2="42000" y2="88131"/>
                        <a14:foregroundMark x1="11111" y1="81818" x2="24222" y2="79040"/>
                        <a14:foregroundMark x1="24222" y1="79040" x2="24667" y2="78535"/>
                        <a14:foregroundMark x1="15111" y1="73232" x2="12667" y2="77778"/>
                        <a14:foregroundMark x1="6000" y1="82323" x2="11778" y2="82576"/>
                        <a14:foregroundMark x1="1556" y1="81818" x2="1556" y2="81818"/>
                        <a14:foregroundMark x1="12222" y1="85354" x2="19333" y2="86364"/>
                        <a14:foregroundMark x1="29556" y1="85354" x2="38222" y2="91919"/>
                        <a14:foregroundMark x1="38222" y1="91919" x2="38222" y2="92172"/>
                        <a14:foregroundMark x1="39333" y1="97727" x2="40222" y2="98232"/>
                        <a14:foregroundMark x1="98000" y1="84091" x2="98000" y2="84596"/>
                        <a14:foregroundMark x1="67111" y1="1515" x2="66444" y2="15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999" y="239528"/>
            <a:ext cx="4673326" cy="411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865450"/>
            <a:ext cx="12192000" cy="1120319"/>
          </a:xfrm>
          <a:prstGeom prst="wave">
            <a:avLst>
              <a:gd name="adj1" fmla="val 6579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attached to a verb stem and means ‘when doing something’. The</a:t>
            </a:r>
          </a:p>
          <a:p>
            <a:r>
              <a:rPr lang="en-US" sz="2400" dirty="0"/>
              <a:t>  particle </a:t>
            </a:r>
            <a:r>
              <a:rPr lang="ko-KR" altLang="en-US" sz="2400" dirty="0"/>
              <a:t>에 </a:t>
            </a:r>
            <a:r>
              <a:rPr lang="en-US" altLang="ko-KR" sz="2400" dirty="0"/>
              <a:t>is often omitted to eliminate sound redundancy. 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1091676" y="2276173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이 냄비는 야외에서 </a:t>
            </a:r>
            <a:r>
              <a:rPr lang="ko-KR" altLang="en-US" sz="3200" b="1" dirty="0">
                <a:solidFill>
                  <a:srgbClr val="FF0000"/>
                </a:solidFill>
              </a:rPr>
              <a:t>요리하는 데에 </a:t>
            </a:r>
            <a:r>
              <a:rPr lang="ko-KR" altLang="en-US" sz="3200" dirty="0"/>
              <a:t>사용하면 좋습니다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1115322" y="338014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이 기계는 물건을 </a:t>
            </a:r>
            <a:r>
              <a:rPr lang="ko-KR" altLang="en-US" sz="3200" b="1" dirty="0">
                <a:solidFill>
                  <a:srgbClr val="FF0000"/>
                </a:solidFill>
              </a:rPr>
              <a:t>들어 올리는 데에 </a:t>
            </a:r>
            <a:r>
              <a:rPr lang="ko-KR" altLang="en-US" sz="3200" dirty="0"/>
              <a:t>사용합니다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1091676" y="4517616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망원경은 아주 멀리 있는 사물을 </a:t>
            </a:r>
            <a:r>
              <a:rPr lang="ko-KR" altLang="en-US" sz="3200" b="1" dirty="0">
                <a:solidFill>
                  <a:srgbClr val="FF0000"/>
                </a:solidFill>
              </a:rPr>
              <a:t>보는 데에 </a:t>
            </a:r>
            <a:r>
              <a:rPr lang="ko-KR" altLang="en-US" sz="3200" dirty="0"/>
              <a:t>사용합니다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587461" y="57594"/>
            <a:ext cx="3588774" cy="89976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064B11-E7EC-47A0-B28B-D1929F8EE3A8}"/>
              </a:ext>
            </a:extLst>
          </p:cNvPr>
          <p:cNvSpPr/>
          <p:nvPr/>
        </p:nvSpPr>
        <p:spPr>
          <a:xfrm>
            <a:off x="5382634" y="5330210"/>
            <a:ext cx="7142480" cy="9855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59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2256E21-6A65-44B5-BAC8-57A22FBB242C}"/>
              </a:ext>
            </a:extLst>
          </p:cNvPr>
          <p:cNvSpPr/>
          <p:nvPr/>
        </p:nvSpPr>
        <p:spPr>
          <a:xfrm>
            <a:off x="596348" y="175271"/>
            <a:ext cx="5794513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–</a:t>
            </a:r>
            <a:r>
              <a:rPr lang="ko-KR" altLang="en-US" sz="3200" dirty="0">
                <a:latin typeface="+mn-ea"/>
              </a:rPr>
              <a:t>는 데에</a:t>
            </a:r>
            <a:endParaRPr lang="en-US" sz="3200" dirty="0">
              <a:latin typeface="+mn-e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CAD1DB-29ED-46D3-9690-DE7F2A2D4D2E}"/>
              </a:ext>
            </a:extLst>
          </p:cNvPr>
          <p:cNvSpPr/>
          <p:nvPr/>
        </p:nvSpPr>
        <p:spPr>
          <a:xfrm>
            <a:off x="6918960" y="2276173"/>
            <a:ext cx="487680" cy="561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8C55C8-7669-4EE8-8F30-E7CFD444BF5D}"/>
              </a:ext>
            </a:extLst>
          </p:cNvPr>
          <p:cNvSpPr/>
          <p:nvPr/>
        </p:nvSpPr>
        <p:spPr>
          <a:xfrm>
            <a:off x="7079241" y="3397943"/>
            <a:ext cx="487680" cy="561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D6200A-F337-4E6F-BDB1-45B8AD5D43AB}"/>
              </a:ext>
            </a:extLst>
          </p:cNvPr>
          <p:cNvSpPr/>
          <p:nvPr/>
        </p:nvSpPr>
        <p:spPr>
          <a:xfrm>
            <a:off x="8343621" y="4517616"/>
            <a:ext cx="487680" cy="561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9" grpId="0" animBg="1"/>
      <p:bldP spid="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BFEA214-B489-45C0-A7B7-AACF680A6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992396"/>
              </p:ext>
            </p:extLst>
          </p:nvPr>
        </p:nvGraphicFramePr>
        <p:xfrm>
          <a:off x="-1" y="719662"/>
          <a:ext cx="12192000" cy="3685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6762077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34353406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990815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2492496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19811176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681413598"/>
                    </a:ext>
                  </a:extLst>
                </a:gridCol>
              </a:tblGrid>
              <a:tr h="1842595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주머니</a:t>
                      </a:r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전자파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400" dirty="0"/>
                        <a:t>도대체</a:t>
                      </a:r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705394"/>
                  </a:ext>
                </a:extLst>
              </a:tr>
              <a:tr h="1842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녹다</a:t>
                      </a:r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녹이다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빨아들이다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갈다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027373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30E84E-0C89-4BF4-95CE-03EB12C8C089}"/>
              </a:ext>
            </a:extLst>
          </p:cNvPr>
          <p:cNvSpPr/>
          <p:nvPr/>
        </p:nvSpPr>
        <p:spPr>
          <a:xfrm>
            <a:off x="0" y="1474839"/>
            <a:ext cx="4060723" cy="107171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옷에 옷감을 덧대어 소지품을 넣도록 만든 부분 </a:t>
            </a:r>
            <a:endParaRPr lang="en-US" sz="2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0963C90-2ED6-4F32-BFBE-07669C929D82}"/>
              </a:ext>
            </a:extLst>
          </p:cNvPr>
          <p:cNvSpPr/>
          <p:nvPr/>
        </p:nvSpPr>
        <p:spPr>
          <a:xfrm>
            <a:off x="4060723" y="1456128"/>
            <a:ext cx="4060723" cy="107171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적외선</a:t>
            </a:r>
            <a:r>
              <a:rPr lang="en-US" altLang="ko-KR" sz="2800" dirty="0"/>
              <a:t>, </a:t>
            </a:r>
            <a:r>
              <a:rPr lang="ko-KR" altLang="en-US" sz="2800" dirty="0"/>
              <a:t>가시광선</a:t>
            </a:r>
            <a:r>
              <a:rPr lang="en-US" altLang="ko-KR" sz="2800" dirty="0"/>
              <a:t>, </a:t>
            </a:r>
            <a:r>
              <a:rPr lang="ko-KR" altLang="en-US" sz="2800" dirty="0"/>
              <a:t>자외선</a:t>
            </a:r>
            <a:r>
              <a:rPr lang="en-US" altLang="ko-KR" sz="2800" dirty="0"/>
              <a:t>, X</a:t>
            </a:r>
            <a:r>
              <a:rPr lang="ko-KR" altLang="en-US" sz="2800" dirty="0"/>
              <a:t>선 등</a:t>
            </a:r>
            <a:endParaRPr lang="en-US" sz="28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CAADFB4-B591-4BC4-8F88-2C0DE2C96822}"/>
              </a:ext>
            </a:extLst>
          </p:cNvPr>
          <p:cNvSpPr/>
          <p:nvPr/>
        </p:nvSpPr>
        <p:spPr>
          <a:xfrm>
            <a:off x="8131276" y="1456128"/>
            <a:ext cx="4060723" cy="107171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전혀 알지 못하거나 아주 궁금해서 물을 때</a:t>
            </a:r>
            <a:endParaRPr lang="en-US" sz="28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C4E9B84-0AF8-4B12-9969-60B6D9F6982E}"/>
              </a:ext>
            </a:extLst>
          </p:cNvPr>
          <p:cNvSpPr/>
          <p:nvPr/>
        </p:nvSpPr>
        <p:spPr>
          <a:xfrm>
            <a:off x="1" y="3315233"/>
            <a:ext cx="3038168" cy="107171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고체가 액체로 변하다</a:t>
            </a:r>
            <a:endParaRPr lang="en-US" sz="280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5BC3019-3B96-4785-A112-0FA8BE44F7A9}"/>
              </a:ext>
            </a:extLst>
          </p:cNvPr>
          <p:cNvSpPr/>
          <p:nvPr/>
        </p:nvSpPr>
        <p:spPr>
          <a:xfrm>
            <a:off x="3038169" y="3315233"/>
            <a:ext cx="3038168" cy="107171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녹게 만들다</a:t>
            </a:r>
            <a:endParaRPr lang="en-US" sz="28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0FA396C-FCA2-4910-BEA0-4B348BEECB57}"/>
              </a:ext>
            </a:extLst>
          </p:cNvPr>
          <p:cNvSpPr/>
          <p:nvPr/>
        </p:nvSpPr>
        <p:spPr>
          <a:xfrm>
            <a:off x="6096000" y="3296522"/>
            <a:ext cx="3038168" cy="107171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수분</a:t>
            </a:r>
            <a:r>
              <a:rPr lang="en-US" altLang="ko-KR" sz="2800" dirty="0"/>
              <a:t>, </a:t>
            </a:r>
            <a:r>
              <a:rPr lang="ko-KR" altLang="en-US" sz="2800" dirty="0"/>
              <a:t>양분 등을 흡수하다</a:t>
            </a:r>
            <a:endParaRPr lang="en-US" sz="280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F02250E-2559-4613-84B2-302B57EB3897}"/>
              </a:ext>
            </a:extLst>
          </p:cNvPr>
          <p:cNvSpPr/>
          <p:nvPr/>
        </p:nvSpPr>
        <p:spPr>
          <a:xfrm>
            <a:off x="9134168" y="3283678"/>
            <a:ext cx="3038168" cy="107171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바꾸다</a:t>
            </a:r>
            <a:endParaRPr lang="en-US" sz="28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6DF570-C148-4A65-948E-9E7188A4656B}"/>
              </a:ext>
            </a:extLst>
          </p:cNvPr>
          <p:cNvSpPr/>
          <p:nvPr/>
        </p:nvSpPr>
        <p:spPr>
          <a:xfrm>
            <a:off x="9153831" y="2558264"/>
            <a:ext cx="3018505" cy="180997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2D2D046-A52A-4605-83D2-DA9C043BDD3B}"/>
              </a:ext>
            </a:extLst>
          </p:cNvPr>
          <p:cNvGrpSpPr/>
          <p:nvPr/>
        </p:nvGrpSpPr>
        <p:grpSpPr>
          <a:xfrm>
            <a:off x="3401961" y="4505890"/>
            <a:ext cx="6853084" cy="1607931"/>
            <a:chOff x="3401961" y="4505890"/>
            <a:chExt cx="6853084" cy="1607931"/>
          </a:xfrm>
        </p:grpSpPr>
        <p:sp>
          <p:nvSpPr>
            <p:cNvPr id="6" name="Speech Bubble: Rectangle 5">
              <a:extLst>
                <a:ext uri="{FF2B5EF4-FFF2-40B4-BE49-F238E27FC236}">
                  <a16:creationId xmlns:a16="http://schemas.microsoft.com/office/drawing/2014/main" id="{EF9EDA81-A9AB-4C4D-B710-C69B5CDC264C}"/>
                </a:ext>
              </a:extLst>
            </p:cNvPr>
            <p:cNvSpPr/>
            <p:nvPr/>
          </p:nvSpPr>
          <p:spPr>
            <a:xfrm>
              <a:off x="3401961" y="4505890"/>
              <a:ext cx="6853084" cy="1607931"/>
            </a:xfrm>
            <a:prstGeom prst="wedgeRectCallout">
              <a:avLst>
                <a:gd name="adj1" fmla="val 56498"/>
                <a:gd name="adj2" fmla="val -53038"/>
              </a:avLst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400" dirty="0">
                  <a:solidFill>
                    <a:schemeClr val="tx1"/>
                  </a:solidFill>
                </a:rPr>
                <a:t>                                    </a:t>
              </a:r>
              <a:r>
                <a:rPr lang="en-US" altLang="ko-KR" sz="2400" dirty="0">
                  <a:solidFill>
                    <a:schemeClr val="tx1"/>
                  </a:solidFill>
                </a:rPr>
                <a:t>1. </a:t>
              </a:r>
              <a:r>
                <a:rPr lang="ko-KR" altLang="en-US" sz="2400" dirty="0">
                  <a:solidFill>
                    <a:schemeClr val="tx1"/>
                  </a:solidFill>
                </a:rPr>
                <a:t>전구를 갈다</a:t>
              </a:r>
              <a:r>
                <a:rPr lang="en-US" altLang="ko-KR" sz="2400" dirty="0">
                  <a:solidFill>
                    <a:schemeClr val="tx1"/>
                  </a:solidFill>
                </a:rPr>
                <a:t>. (to change)</a:t>
              </a:r>
            </a:p>
            <a:p>
              <a:r>
                <a:rPr lang="en-US" altLang="ko-KR" sz="2400" dirty="0">
                  <a:solidFill>
                    <a:schemeClr val="tx1"/>
                  </a:solidFill>
                </a:rPr>
                <a:t>                                    2. </a:t>
              </a:r>
              <a:r>
                <a:rPr lang="ko-KR" altLang="en-US" sz="2400" dirty="0">
                  <a:solidFill>
                    <a:schemeClr val="tx1"/>
                  </a:solidFill>
                </a:rPr>
                <a:t>밭을 갈다</a:t>
              </a:r>
              <a:r>
                <a:rPr lang="en-US" altLang="ko-KR" sz="2400" dirty="0">
                  <a:solidFill>
                    <a:schemeClr val="tx1"/>
                  </a:solidFill>
                </a:rPr>
                <a:t>. (to plow)</a:t>
              </a:r>
            </a:p>
            <a:p>
              <a:r>
                <a:rPr lang="ko-KR" altLang="en-US" sz="2400" dirty="0">
                  <a:solidFill>
                    <a:schemeClr val="tx1"/>
                  </a:solidFill>
                </a:rPr>
                <a:t>                                    </a:t>
              </a:r>
              <a:r>
                <a:rPr lang="en-US" altLang="ko-KR" sz="2400" dirty="0">
                  <a:solidFill>
                    <a:schemeClr val="tx1"/>
                  </a:solidFill>
                </a:rPr>
                <a:t>3. </a:t>
              </a:r>
              <a:r>
                <a:rPr lang="ko-KR" altLang="en-US" sz="2400" dirty="0">
                  <a:solidFill>
                    <a:schemeClr val="tx1"/>
                  </a:solidFill>
                </a:rPr>
                <a:t>칼을 갈다</a:t>
              </a:r>
              <a:r>
                <a:rPr lang="en-US" altLang="ko-KR" sz="2400" dirty="0">
                  <a:solidFill>
                    <a:schemeClr val="tx1"/>
                  </a:solidFill>
                </a:rPr>
                <a:t>. (to sharpen)</a:t>
              </a:r>
              <a:endParaRPr lang="en-US" altLang="ko-KR" sz="1600" dirty="0">
                <a:solidFill>
                  <a:schemeClr val="tx1"/>
                </a:solidFill>
              </a:endParaRPr>
            </a:p>
            <a:p>
              <a:r>
                <a:rPr lang="ko-KR" altLang="en-US" sz="2400" dirty="0">
                  <a:solidFill>
                    <a:schemeClr val="tx1"/>
                  </a:solidFill>
                </a:rPr>
                <a:t>                                    </a:t>
              </a:r>
              <a:r>
                <a:rPr lang="en-US" altLang="ko-KR" sz="2400" dirty="0">
                  <a:solidFill>
                    <a:schemeClr val="tx1"/>
                  </a:solidFill>
                </a:rPr>
                <a:t>4. </a:t>
              </a:r>
              <a:r>
                <a:rPr lang="ko-KR" altLang="en-US" sz="2400" dirty="0">
                  <a:solidFill>
                    <a:schemeClr val="tx1"/>
                  </a:solidFill>
                </a:rPr>
                <a:t>이를 갈다</a:t>
              </a:r>
              <a:r>
                <a:rPr lang="en-US" altLang="ko-KR" sz="2400" dirty="0">
                  <a:solidFill>
                    <a:schemeClr val="tx1"/>
                  </a:solidFill>
                </a:rPr>
                <a:t>. (to gnash)</a:t>
              </a:r>
              <a:endParaRPr lang="en-US" altLang="ko-KR" sz="3600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AD0A99E-41C3-497D-AADA-ACF867CEB5AA}"/>
                </a:ext>
              </a:extLst>
            </p:cNvPr>
            <p:cNvSpPr txBox="1"/>
            <p:nvPr/>
          </p:nvSpPr>
          <p:spPr>
            <a:xfrm>
              <a:off x="3442273" y="4755288"/>
              <a:ext cx="2674376" cy="107721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dirty="0"/>
                <a:t>‘</a:t>
              </a:r>
              <a:r>
                <a:rPr lang="ko-KR" altLang="en-US" sz="3200" dirty="0"/>
                <a:t>갈다</a:t>
              </a:r>
              <a:r>
                <a:rPr lang="en-US" altLang="ko-KR" sz="3200" dirty="0"/>
                <a:t>’</a:t>
              </a:r>
              <a:r>
                <a:rPr lang="ko-KR" altLang="en-US" sz="3200" dirty="0"/>
                <a:t>의 </a:t>
              </a:r>
              <a:endParaRPr lang="en-US" altLang="ko-KR" sz="3200" dirty="0"/>
            </a:p>
            <a:p>
              <a:pPr algn="ctr"/>
              <a:r>
                <a:rPr lang="ko-KR" altLang="en-US" sz="3200" dirty="0"/>
                <a:t>여러 가지 뜻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7357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 animBg="1"/>
      <p:bldP spid="15" grpId="0" animBg="1"/>
      <p:bldP spid="16" grpId="0" animBg="1"/>
      <p:bldP spid="18" grpId="0" animBg="1"/>
      <p:bldP spid="19" grpId="0" animBg="1"/>
      <p:bldP spid="26" grpId="0" animBg="1"/>
      <p:bldP spid="27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어디에 쓰는 물건일까요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6096001" y="1130280"/>
            <a:ext cx="609599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이 물건은 무엇일까요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3C30EB-2C7D-4A98-AF77-4A699097CA1A}"/>
              </a:ext>
            </a:extLst>
          </p:cNvPr>
          <p:cNvSpPr txBox="1"/>
          <p:nvPr/>
        </p:nvSpPr>
        <p:spPr>
          <a:xfrm>
            <a:off x="491614" y="5396717"/>
            <a:ext cx="1170038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이와 같은 물건은 우리 생활에 어떤 도움을 줄 거라고 생각해요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ECC177-A6D2-46C9-9F6D-7268CE0F88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75"/>
          <a:stretch/>
        </p:blipFill>
        <p:spPr>
          <a:xfrm rot="20747701">
            <a:off x="277111" y="1749136"/>
            <a:ext cx="5801287" cy="298136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CAA2EE5-E646-4472-9098-9FB7C4C283F4}"/>
              </a:ext>
            </a:extLst>
          </p:cNvPr>
          <p:cNvGrpSpPr/>
          <p:nvPr/>
        </p:nvGrpSpPr>
        <p:grpSpPr>
          <a:xfrm>
            <a:off x="6095999" y="1860151"/>
            <a:ext cx="4029059" cy="3207558"/>
            <a:chOff x="6095999" y="1860151"/>
            <a:chExt cx="4029059" cy="3207558"/>
          </a:xfrm>
        </p:grpSpPr>
        <p:pic>
          <p:nvPicPr>
            <p:cNvPr id="2050" name="Picture 2" descr="Cocina Cortador De Pizza Herramientas Pala De Pizza Acero ...">
              <a:extLst>
                <a:ext uri="{FF2B5EF4-FFF2-40B4-BE49-F238E27FC236}">
                  <a16:creationId xmlns:a16="http://schemas.microsoft.com/office/drawing/2014/main" id="{3ECF2344-CF9C-4168-8AAB-FB0A9BB35A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9" t="16214" r="8651" b="10005"/>
            <a:stretch/>
          </p:blipFill>
          <p:spPr bwMode="auto">
            <a:xfrm>
              <a:off x="6095999" y="1860151"/>
              <a:ext cx="3795253" cy="3207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154B287-7F12-4442-B32F-A33936AA733B}"/>
                </a:ext>
              </a:extLst>
            </p:cNvPr>
            <p:cNvSpPr txBox="1"/>
            <p:nvPr/>
          </p:nvSpPr>
          <p:spPr>
            <a:xfrm rot="21029508">
              <a:off x="8730465" y="4372765"/>
              <a:ext cx="139459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©</a:t>
              </a:r>
              <a:r>
                <a:rPr lang="en-US" altLang="ko-KR" sz="1000" dirty="0"/>
                <a:t>Alibaba.com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53961" y="2228482"/>
            <a:ext cx="118380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발명품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대화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427403" y="3210713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15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8458814" y="5840361"/>
            <a:ext cx="3448705" cy="84295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353961" y="872216"/>
            <a:ext cx="1175190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발명품에 대해 두 학생이 나누는 대화를 들어 볼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어떤 발명품일 것 같아요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427403" y="4309686"/>
            <a:ext cx="970443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어떤 발명품에 대한 이야기예요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EA8F7F-2A5D-41C8-9FC9-376E9D5B9D59}"/>
              </a:ext>
            </a:extLst>
          </p:cNvPr>
          <p:cNvSpPr txBox="1"/>
          <p:nvPr/>
        </p:nvSpPr>
        <p:spPr>
          <a:xfrm>
            <a:off x="427403" y="5071022"/>
            <a:ext cx="1183803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주머니 속에 들어 있던 초콜릿은 무엇이 녹였어요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2" name="015 (1)">
            <a:hlinkClick r:id="" action="ppaction://media"/>
            <a:extLst>
              <a:ext uri="{FF2B5EF4-FFF2-40B4-BE49-F238E27FC236}">
                <a16:creationId xmlns:a16="http://schemas.microsoft.com/office/drawing/2014/main" id="{46F47608-BA7A-4DE3-907F-826F586A93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71299" y="3205541"/>
            <a:ext cx="942631" cy="94263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5DBC5F9-FA55-466F-8FD4-47CDE93019DB}"/>
              </a:ext>
            </a:extLst>
          </p:cNvPr>
          <p:cNvGrpSpPr/>
          <p:nvPr/>
        </p:nvGrpSpPr>
        <p:grpSpPr>
          <a:xfrm>
            <a:off x="6846261" y="1736357"/>
            <a:ext cx="5254011" cy="3274767"/>
            <a:chOff x="6846261" y="1736357"/>
            <a:chExt cx="5254011" cy="327476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0A2EB00-4B10-423C-9B91-D2900B2C3768}"/>
                </a:ext>
              </a:extLst>
            </p:cNvPr>
            <p:cNvSpPr txBox="1"/>
            <p:nvPr/>
          </p:nvSpPr>
          <p:spPr>
            <a:xfrm rot="21194479">
              <a:off x="9539430" y="4493972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©</a:t>
              </a:r>
              <a:r>
                <a:rPr lang="en-US" altLang="ko-KR" sz="1000" dirty="0"/>
                <a:t>clipartart.com</a:t>
              </a:r>
              <a:endParaRPr lang="en-US" sz="1000" dirty="0"/>
            </a:p>
          </p:txBody>
        </p:sp>
        <p:pic>
          <p:nvPicPr>
            <p:cNvPr id="3074" name="Picture 2" descr="Library of graphic freeuse microwave oven png files ▻▻▻ Clipart ...">
              <a:extLst>
                <a:ext uri="{FF2B5EF4-FFF2-40B4-BE49-F238E27FC236}">
                  <a16:creationId xmlns:a16="http://schemas.microsoft.com/office/drawing/2014/main" id="{72C548FB-E8C3-486C-807E-08714C51C7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0286" l="2000" r="98000">
                          <a14:foregroundMark x1="25556" y1="15429" x2="51556" y2="12571"/>
                          <a14:foregroundMark x1="51556" y1="12571" x2="54222" y2="13143"/>
                          <a14:foregroundMark x1="11556" y1="21429" x2="14667" y2="42000"/>
                          <a14:foregroundMark x1="6667" y1="21714" x2="8000" y2="27714"/>
                          <a14:foregroundMark x1="8000" y1="31143" x2="9778" y2="39429"/>
                          <a14:foregroundMark x1="9111" y1="42000" x2="7778" y2="52286"/>
                          <a14:foregroundMark x1="20444" y1="30000" x2="24000" y2="50857"/>
                          <a14:foregroundMark x1="9778" y1="50571" x2="12667" y2="58857"/>
                          <a14:foregroundMark x1="2222" y1="56000" x2="3333" y2="54857"/>
                          <a14:foregroundMark x1="10889" y1="15714" x2="30222" y2="8571"/>
                          <a14:foregroundMark x1="19333" y1="20286" x2="32667" y2="17429"/>
                          <a14:foregroundMark x1="32667" y1="17429" x2="44444" y2="19429"/>
                          <a14:foregroundMark x1="44444" y1="19429" x2="47333" y2="24286"/>
                          <a14:foregroundMark x1="43333" y1="8286" x2="55778" y2="10571"/>
                          <a14:foregroundMark x1="55778" y1="10571" x2="67778" y2="10000"/>
                          <a14:foregroundMark x1="67778" y1="10000" x2="68444" y2="18000"/>
                          <a14:foregroundMark x1="41333" y1="2857" x2="42889" y2="2857"/>
                          <a14:foregroundMark x1="60444" y1="27143" x2="61333" y2="63143"/>
                          <a14:foregroundMark x1="65778" y1="29714" x2="63111" y2="59429"/>
                          <a14:foregroundMark x1="55333" y1="38857" x2="57333" y2="53714"/>
                          <a14:foregroundMark x1="57333" y1="53714" x2="58889" y2="55714"/>
                          <a14:foregroundMark x1="58889" y1="36286" x2="60000" y2="52000"/>
                          <a14:foregroundMark x1="62889" y1="39714" x2="66889" y2="49143"/>
                          <a14:foregroundMark x1="57778" y1="60000" x2="64444" y2="62286"/>
                          <a14:foregroundMark x1="58667" y1="72857" x2="64444" y2="73429"/>
                          <a14:foregroundMark x1="92000" y1="47429" x2="92667" y2="49429"/>
                          <a14:foregroundMark x1="97556" y1="50286" x2="98222" y2="53143"/>
                          <a14:foregroundMark x1="59333" y1="32000" x2="56667" y2="36571"/>
                          <a14:foregroundMark x1="30000" y1="90571" x2="31111" y2="90571"/>
                          <a14:foregroundMark x1="49556" y1="41714" x2="57333" y2="57429"/>
                          <a14:foregroundMark x1="46889" y1="50857" x2="54889" y2="63714"/>
                          <a14:foregroundMark x1="63778" y1="28571" x2="67333" y2="42286"/>
                          <a14:foregroundMark x1="67333" y1="42286" x2="64889" y2="56286"/>
                          <a14:foregroundMark x1="64889" y1="56286" x2="66444" y2="70571"/>
                          <a14:foregroundMark x1="62444" y1="73714" x2="66444" y2="75429"/>
                          <a14:foregroundMark x1="56667" y1="64286" x2="64667" y2="69714"/>
                          <a14:foregroundMark x1="51333" y1="33714" x2="55556" y2="40571"/>
                          <a14:foregroundMark x1="54667" y1="24571" x2="62000" y2="26286"/>
                          <a14:foregroundMark x1="55778" y1="31143" x2="67778" y2="29429"/>
                          <a14:foregroundMark x1="67778" y1="29429" x2="69111" y2="32571"/>
                          <a14:foregroundMark x1="60667" y1="35143" x2="67556" y2="33143"/>
                          <a14:foregroundMark x1="66889" y1="35143" x2="70222" y2="56286"/>
                          <a14:foregroundMark x1="68222" y1="50286" x2="69778" y2="64286"/>
                          <a14:foregroundMark x1="69778" y1="64286" x2="67778" y2="77143"/>
                          <a14:foregroundMark x1="67111" y1="72571" x2="57333" y2="73714"/>
                          <a14:foregroundMark x1="59111" y1="72857" x2="66444" y2="75429"/>
                          <a14:foregroundMark x1="63111" y1="73714" x2="58667" y2="77714"/>
                          <a14:foregroundMark x1="5111" y1="16286" x2="7556" y2="39714"/>
                          <a14:foregroundMark x1="3778" y1="16286" x2="29111" y2="7714"/>
                          <a14:foregroundMark x1="22222" y1="9143" x2="32889" y2="5714"/>
                          <a14:foregroundMark x1="23778" y1="8000" x2="41778" y2="1714"/>
                          <a14:foregroundMark x1="42667" y1="0" x2="50889" y2="3429"/>
                          <a14:foregroundMark x1="48222" y1="286" x2="64222" y2="4857"/>
                          <a14:foregroundMark x1="54667" y1="3143" x2="66444" y2="4286"/>
                          <a14:foregroundMark x1="66444" y1="4286" x2="66444" y2="5143"/>
                          <a14:foregroundMark x1="66889" y1="4571" x2="77333" y2="9143"/>
                          <a14:foregroundMark x1="73778" y1="4000" x2="86667" y2="9714"/>
                          <a14:foregroundMark x1="83556" y1="6857" x2="87778" y2="9429"/>
                          <a14:foregroundMark x1="85556" y1="6857" x2="88889" y2="10286"/>
                          <a14:foregroundMark x1="90000" y1="6857" x2="90222" y2="39429"/>
                          <a14:foregroundMark x1="22444" y1="8286" x2="6000" y2="14857"/>
                          <a14:foregroundMark x1="4667" y1="13714" x2="4444" y2="20857"/>
                          <a14:foregroundMark x1="4667" y1="13714" x2="10889" y2="131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261" y="1736357"/>
              <a:ext cx="4210414" cy="3274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88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18052" y="2150026"/>
            <a:ext cx="11832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발명품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뉴스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393701" y="3107166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16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318050" y="4349802"/>
            <a:ext cx="490383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어떤 발명품 이야기인가요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1045616" y="5978941"/>
            <a:ext cx="3448705" cy="783454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318050" y="5081601"/>
            <a:ext cx="768524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기존의 제품과 다른 점이 무엇인가요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318052" y="929322"/>
            <a:ext cx="1187394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주부들에게 유용한 발명품들이 많습니다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뉴스에서 리포터가 새로운 발명품을 소개할 거예요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잘 들어 보세요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3802F5-2A33-4902-B252-D61FF13A0129}"/>
              </a:ext>
            </a:extLst>
          </p:cNvPr>
          <p:cNvSpPr txBox="1"/>
          <p:nvPr/>
        </p:nvSpPr>
        <p:spPr>
          <a:xfrm>
            <a:off x="10870218" y="4905671"/>
            <a:ext cx="1321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©naver.com</a:t>
            </a:r>
          </a:p>
        </p:txBody>
      </p:sp>
      <p:pic>
        <p:nvPicPr>
          <p:cNvPr id="2" name="016 (1)">
            <a:hlinkClick r:id="" action="ppaction://media"/>
            <a:extLst>
              <a:ext uri="{FF2B5EF4-FFF2-40B4-BE49-F238E27FC236}">
                <a16:creationId xmlns:a16="http://schemas.microsoft.com/office/drawing/2014/main" id="{F9834D0A-38E7-433C-AB79-301E3E15B4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40370" y="3122498"/>
            <a:ext cx="914400" cy="914400"/>
          </a:xfrm>
          <a:prstGeom prst="rect">
            <a:avLst/>
          </a:prstGeom>
        </p:spPr>
      </p:pic>
      <p:pic>
        <p:nvPicPr>
          <p:cNvPr id="4" name="Picture 2" descr="로봇청소기 추천! 물걸레로봇청소기 비교 에브리봇 엣지 vs RS500N vs ...">
            <a:extLst>
              <a:ext uri="{FF2B5EF4-FFF2-40B4-BE49-F238E27FC236}">
                <a16:creationId xmlns:a16="http://schemas.microsoft.com/office/drawing/2014/main" id="{1E788D8A-5282-43C7-9757-3061B8A4F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507" y="2067025"/>
            <a:ext cx="5264877" cy="283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54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8" y="842286"/>
            <a:ext cx="2726647" cy="257930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미래의 발명품에 대해</a:t>
            </a:r>
            <a:endParaRPr lang="en-US" altLang="ko-KR" sz="3200" b="1" dirty="0"/>
          </a:p>
          <a:p>
            <a:pPr algn="ctr"/>
            <a:r>
              <a:rPr lang="ko-KR" altLang="en-US" sz="3200" b="1" dirty="0"/>
              <a:t>말하기</a:t>
            </a:r>
            <a:endParaRPr lang="en-US" sz="32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974206" y="1028103"/>
            <a:ext cx="9227954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앞으로 발명되면 좋겠다고 생각하는 물건이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 왜 그 발명품이 필요한지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그것이 발명되면 무엇이 좋은지 이야기해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2D30B-CC06-4F9C-B5C1-A287B79A56CF}"/>
              </a:ext>
            </a:extLst>
          </p:cNvPr>
          <p:cNvSpPr txBox="1"/>
          <p:nvPr/>
        </p:nvSpPr>
        <p:spPr>
          <a:xfrm>
            <a:off x="363566" y="3807336"/>
            <a:ext cx="1183859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요약할 때는 문장으로 쓰기보다 핵심 어휘 중심으로 내용을 정리하세요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363566" y="5044402"/>
            <a:ext cx="925016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정리한 내용을 보면서 한 </a:t>
            </a:r>
            <a:r>
              <a:rPr lang="ko-KR" altLang="en-US" sz="3000" b="1" dirty="0" err="1">
                <a:solidFill>
                  <a:schemeClr val="accent1"/>
                </a:solidFill>
                <a:latin typeface="+mn-ea"/>
              </a:rPr>
              <a:t>사람씩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 발표하세요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04408E-AAC9-484D-B018-1E9302DA0177}"/>
              </a:ext>
            </a:extLst>
          </p:cNvPr>
          <p:cNvSpPr txBox="1"/>
          <p:nvPr/>
        </p:nvSpPr>
        <p:spPr>
          <a:xfrm>
            <a:off x="2953885" y="2694719"/>
            <a:ext cx="92177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교과서 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4</a:t>
            </a: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번 표에 내용을 요약해서 써 보세요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.</a:t>
            </a:r>
            <a:endParaRPr lang="en-US" sz="30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899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9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236839"/>
              </p:ext>
            </p:extLst>
          </p:nvPr>
        </p:nvGraphicFramePr>
        <p:xfrm>
          <a:off x="-1" y="712100"/>
          <a:ext cx="12192000" cy="53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58529853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20039621"/>
                    </a:ext>
                  </a:extLst>
                </a:gridCol>
              </a:tblGrid>
              <a:tr h="1793520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꼽다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시초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축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1892066"/>
                  </a:ext>
                </a:extLst>
              </a:tr>
              <a:tr h="1793520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정하다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메소포타미아 </a:t>
                      </a:r>
                      <a:r>
                        <a:rPr lang="ko-KR" altLang="en-US" sz="4400" b="1" dirty="0"/>
                        <a:t>유적</a:t>
                      </a:r>
                      <a:endParaRPr lang="en-US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기원전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5517930"/>
                  </a:ext>
                </a:extLst>
              </a:tr>
              <a:tr h="1793520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급속하게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원판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바큇살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998461"/>
                  </a:ext>
                </a:extLst>
              </a:tr>
            </a:tbl>
          </a:graphicData>
        </a:graphic>
      </p:graphicFrame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4DD9112-018D-40E7-806B-B12C0720DACD}"/>
              </a:ext>
            </a:extLst>
          </p:cNvPr>
          <p:cNvSpPr/>
          <p:nvPr/>
        </p:nvSpPr>
        <p:spPr>
          <a:xfrm>
            <a:off x="1544595" y="712100"/>
            <a:ext cx="254532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손가락으로 하나씩 헤아리다</a:t>
            </a:r>
            <a:endParaRPr lang="en-US" sz="3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3CCD7FF-4C89-44FE-BD8C-52E28C7A7BC9}"/>
              </a:ext>
            </a:extLst>
          </p:cNvPr>
          <p:cNvSpPr/>
          <p:nvPr/>
        </p:nvSpPr>
        <p:spPr>
          <a:xfrm>
            <a:off x="1875035" y="2491232"/>
            <a:ext cx="221488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여럿 가운데 판단하여 결정하다</a:t>
            </a:r>
            <a:endParaRPr lang="en-US" sz="28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CC88FA8-7C92-499E-80E6-309AB7A635BF}"/>
              </a:ext>
            </a:extLst>
          </p:cNvPr>
          <p:cNvSpPr/>
          <p:nvPr/>
        </p:nvSpPr>
        <p:spPr>
          <a:xfrm>
            <a:off x="2377439" y="4278492"/>
            <a:ext cx="1712475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급하고 빠르게</a:t>
            </a:r>
            <a:endParaRPr lang="en-US" sz="32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0562470-7529-4E8C-A74E-CB9F0E4D76EC}"/>
              </a:ext>
            </a:extLst>
          </p:cNvPr>
          <p:cNvSpPr/>
          <p:nvPr/>
        </p:nvSpPr>
        <p:spPr>
          <a:xfrm>
            <a:off x="5887205" y="709562"/>
            <a:ext cx="221488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맨 처음</a:t>
            </a:r>
            <a:endParaRPr lang="en-US" sz="32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FFE5BEE-1C07-464F-8FFF-9791BDBF1503}"/>
              </a:ext>
            </a:extLst>
          </p:cNvPr>
          <p:cNvSpPr/>
          <p:nvPr/>
        </p:nvSpPr>
        <p:spPr>
          <a:xfrm>
            <a:off x="5415280" y="3352800"/>
            <a:ext cx="2686805" cy="92569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남아 있는 자취</a:t>
            </a:r>
            <a:endParaRPr lang="en-US" sz="280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1377A7A-B8D8-4500-9E61-3DC30E259E3D}"/>
              </a:ext>
            </a:extLst>
          </p:cNvPr>
          <p:cNvSpPr/>
          <p:nvPr/>
        </p:nvSpPr>
        <p:spPr>
          <a:xfrm>
            <a:off x="5887205" y="4291946"/>
            <a:ext cx="221488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둥근 모양의 판</a:t>
            </a:r>
            <a:endParaRPr lang="en-US" sz="32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78228CE-2A54-4094-9342-550FDD1134F6}"/>
              </a:ext>
            </a:extLst>
          </p:cNvPr>
          <p:cNvSpPr/>
          <p:nvPr/>
        </p:nvSpPr>
        <p:spPr>
          <a:xfrm>
            <a:off x="9977119" y="712100"/>
            <a:ext cx="221488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회전의 중심</a:t>
            </a:r>
            <a:endParaRPr lang="en-US" sz="32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5AFEA39-A310-4301-8C8A-B9BD45203BDD}"/>
              </a:ext>
            </a:extLst>
          </p:cNvPr>
          <p:cNvSpPr/>
          <p:nvPr/>
        </p:nvSpPr>
        <p:spPr>
          <a:xfrm>
            <a:off x="9977120" y="2491232"/>
            <a:ext cx="221488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예수가 태어난 해</a:t>
            </a:r>
            <a:r>
              <a:rPr lang="en-US" altLang="ko-KR" sz="2800" dirty="0"/>
              <a:t>(</a:t>
            </a:r>
            <a:r>
              <a:rPr lang="ko-KR" altLang="en-US" sz="2800" dirty="0"/>
              <a:t>서양 원년</a:t>
            </a:r>
            <a:r>
              <a:rPr lang="en-US" altLang="ko-KR" sz="2800" dirty="0"/>
              <a:t>)</a:t>
            </a:r>
            <a:r>
              <a:rPr lang="ko-KR" altLang="en-US" sz="2800" dirty="0"/>
              <a:t> 이전</a:t>
            </a:r>
            <a:endParaRPr lang="en-US" sz="28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524879E-568B-49A2-A33A-45DA76867731}"/>
              </a:ext>
            </a:extLst>
          </p:cNvPr>
          <p:cNvSpPr/>
          <p:nvPr/>
        </p:nvSpPr>
        <p:spPr>
          <a:xfrm>
            <a:off x="9977120" y="4294082"/>
            <a:ext cx="221488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바퀴통에서 테를 향해 뻗친 막대</a:t>
            </a:r>
            <a:endParaRPr lang="en-US" sz="2800" dirty="0"/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EE659B42-3980-4729-B718-6F45949ADA8E}"/>
              </a:ext>
            </a:extLst>
          </p:cNvPr>
          <p:cNvSpPr/>
          <p:nvPr/>
        </p:nvSpPr>
        <p:spPr>
          <a:xfrm>
            <a:off x="8178801" y="5813158"/>
            <a:ext cx="1720576" cy="985520"/>
          </a:xfrm>
          <a:prstGeom prst="wedgeRectCallout">
            <a:avLst>
              <a:gd name="adj1" fmla="val -18973"/>
              <a:gd name="adj2" fmla="val -7667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바퀴살은 비표준어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364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03535" y="1"/>
            <a:ext cx="4288465" cy="1087120"/>
          </a:xfrm>
          <a:prstGeom prst="rect">
            <a:avLst/>
          </a:prstGeom>
          <a:solidFill>
            <a:srgbClr val="CC000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06</a:t>
            </a:r>
            <a:endParaRPr lang="en-US" sz="4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AF3646-63AE-4427-8937-B8C4FFC49FA0}"/>
              </a:ext>
            </a:extLst>
          </p:cNvPr>
          <p:cNvSpPr/>
          <p:nvPr/>
        </p:nvSpPr>
        <p:spPr>
          <a:xfrm>
            <a:off x="8403783" y="5446806"/>
            <a:ext cx="37882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https://quizlet.com/class/14390278/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7985198" y="1879599"/>
            <a:ext cx="4206801" cy="283359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8800" b="1" kern="0" dirty="0">
                <a:latin typeface="+mj-lt"/>
                <a:ea typeface="Malgun Gothic" panose="020B0503020000020004" pitchFamily="34" charset="-127"/>
              </a:rPr>
              <a:t>위대한 발명</a:t>
            </a:r>
            <a:endParaRPr lang="en-US" sz="88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B5B3BEA-4138-4EDE-8768-599A1B945261}"/>
              </a:ext>
            </a:extLst>
          </p:cNvPr>
          <p:cNvGrpSpPr/>
          <p:nvPr/>
        </p:nvGrpSpPr>
        <p:grpSpPr>
          <a:xfrm>
            <a:off x="0" y="0"/>
            <a:ext cx="7905470" cy="6182943"/>
            <a:chOff x="0" y="0"/>
            <a:chExt cx="7905470" cy="618294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B7E1B82-6725-45E9-A243-A2E611FBC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10531" y="3127404"/>
              <a:ext cx="3405731" cy="294468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A3C77A-4601-4079-B31D-9FD77B83F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contrast="20000"/>
            </a:blip>
            <a:stretch>
              <a:fillRect/>
            </a:stretch>
          </p:blipFill>
          <p:spPr>
            <a:xfrm>
              <a:off x="3239403" y="21909"/>
              <a:ext cx="4666067" cy="310549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4AC9BDC-05A3-4F1A-8C57-0B49313A4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160043" y="2559312"/>
              <a:ext cx="3308524" cy="360178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B205166-0C18-4381-9E93-C0AD31839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9366172">
              <a:off x="916817" y="14871"/>
              <a:ext cx="1794976" cy="2692400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0C26A32-5AC8-4971-B145-1E65C96E0422}"/>
                </a:ext>
              </a:extLst>
            </p:cNvPr>
            <p:cNvSpPr/>
            <p:nvPr/>
          </p:nvSpPr>
          <p:spPr>
            <a:xfrm>
              <a:off x="0" y="0"/>
              <a:ext cx="7903535" cy="6182943"/>
            </a:xfrm>
            <a:prstGeom prst="rect">
              <a:avLst/>
            </a:prstGeom>
            <a:noFill/>
            <a:ln w="3175">
              <a:solidFill>
                <a:srgbClr val="CC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C28E6E54-3A94-4791-8430-7408C9D36EE2}"/>
              </a:ext>
            </a:extLst>
          </p:cNvPr>
          <p:cNvSpPr/>
          <p:nvPr/>
        </p:nvSpPr>
        <p:spPr>
          <a:xfrm>
            <a:off x="7274410" y="5080000"/>
            <a:ext cx="1134140" cy="1102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단어 학습 링크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47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62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97970" y="866305"/>
            <a:ext cx="108341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바퀴에 대해 생각해 보기</a:t>
            </a:r>
            <a:endParaRPr lang="en-US" sz="3200" dirty="0"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49A2ACD0-C513-4596-881A-A7683C7E7163}"/>
              </a:ext>
            </a:extLst>
          </p:cNvPr>
          <p:cNvSpPr/>
          <p:nvPr/>
        </p:nvSpPr>
        <p:spPr>
          <a:xfrm>
            <a:off x="8760940" y="5117455"/>
            <a:ext cx="3431059" cy="792553"/>
          </a:xfrm>
          <a:prstGeom prst="parallelogram">
            <a:avLst>
              <a:gd name="adj" fmla="val 0"/>
            </a:avLst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연습문제 </a:t>
            </a:r>
            <a:r>
              <a:rPr lang="en-US" altLang="ko-KR" sz="2800" dirty="0"/>
              <a:t>2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31AEF2-F1BF-4B86-B190-62347047FE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402958"/>
            <a:ext cx="5125600" cy="40520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3342C5-00AC-40E4-AC42-F479116BB744}"/>
              </a:ext>
            </a:extLst>
          </p:cNvPr>
          <p:cNvSpPr txBox="1"/>
          <p:nvPr/>
        </p:nvSpPr>
        <p:spPr>
          <a:xfrm>
            <a:off x="6095999" y="2300677"/>
            <a:ext cx="6096001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우리 생활에서 바퀴가 사용되는 물건에는 뭐가 있나요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일상생활에서 사용되는 바퀴에 대해서 이야기해 보세요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 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1352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C9D55FCF-A657-4682-BCC7-A21686FD80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721184-4D36-4D54-8561-9129982F11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67" t="19556" r="20250" b="168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A5FA3C2-650B-41AE-9995-1DA5AACEB1A7}"/>
              </a:ext>
            </a:extLst>
          </p:cNvPr>
          <p:cNvCxnSpPr>
            <a:cxnSpLocks/>
          </p:cNvCxnSpPr>
          <p:nvPr/>
        </p:nvCxnSpPr>
        <p:spPr>
          <a:xfrm>
            <a:off x="9225280" y="1239520"/>
            <a:ext cx="28041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BEFE3F-CE2D-451C-856E-99C01A9F931E}"/>
              </a:ext>
            </a:extLst>
          </p:cNvPr>
          <p:cNvCxnSpPr>
            <a:cxnSpLocks/>
          </p:cNvCxnSpPr>
          <p:nvPr/>
        </p:nvCxnSpPr>
        <p:spPr>
          <a:xfrm>
            <a:off x="416560" y="2286000"/>
            <a:ext cx="69494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8EEFE0-4802-4A91-AA1F-C40F2BC8146B}"/>
              </a:ext>
            </a:extLst>
          </p:cNvPr>
          <p:cNvCxnSpPr>
            <a:cxnSpLocks/>
          </p:cNvCxnSpPr>
          <p:nvPr/>
        </p:nvCxnSpPr>
        <p:spPr>
          <a:xfrm>
            <a:off x="8544560" y="3383280"/>
            <a:ext cx="22250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E78E3-8CBF-49F1-B0A1-AC9537127C92}"/>
              </a:ext>
            </a:extLst>
          </p:cNvPr>
          <p:cNvCxnSpPr>
            <a:cxnSpLocks/>
          </p:cNvCxnSpPr>
          <p:nvPr/>
        </p:nvCxnSpPr>
        <p:spPr>
          <a:xfrm>
            <a:off x="6167120" y="3931920"/>
            <a:ext cx="52628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14AE8D6-6C97-4133-8692-39D63B990729}"/>
              </a:ext>
            </a:extLst>
          </p:cNvPr>
          <p:cNvCxnSpPr>
            <a:cxnSpLocks/>
          </p:cNvCxnSpPr>
          <p:nvPr/>
        </p:nvCxnSpPr>
        <p:spPr>
          <a:xfrm>
            <a:off x="1310640" y="5547360"/>
            <a:ext cx="4521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996629-5D6E-461D-A122-4996EE6630D1}"/>
              </a:ext>
            </a:extLst>
          </p:cNvPr>
          <p:cNvCxnSpPr>
            <a:cxnSpLocks/>
          </p:cNvCxnSpPr>
          <p:nvPr/>
        </p:nvCxnSpPr>
        <p:spPr>
          <a:xfrm>
            <a:off x="11165840" y="5547360"/>
            <a:ext cx="863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40F33E3-1893-4B95-9AE8-A51E5C589064}"/>
              </a:ext>
            </a:extLst>
          </p:cNvPr>
          <p:cNvCxnSpPr>
            <a:cxnSpLocks/>
          </p:cNvCxnSpPr>
          <p:nvPr/>
        </p:nvCxnSpPr>
        <p:spPr>
          <a:xfrm>
            <a:off x="4023360" y="6075680"/>
            <a:ext cx="16967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79D9124-BB0C-42BD-9411-31E2FE12FE04}"/>
              </a:ext>
            </a:extLst>
          </p:cNvPr>
          <p:cNvCxnSpPr>
            <a:cxnSpLocks/>
          </p:cNvCxnSpPr>
          <p:nvPr/>
        </p:nvCxnSpPr>
        <p:spPr>
          <a:xfrm>
            <a:off x="7741920" y="6075680"/>
            <a:ext cx="16967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BAC945-9F65-4CDC-BF64-6916CD4F1BB2}"/>
              </a:ext>
            </a:extLst>
          </p:cNvPr>
          <p:cNvCxnSpPr>
            <a:cxnSpLocks/>
          </p:cNvCxnSpPr>
          <p:nvPr/>
        </p:nvCxnSpPr>
        <p:spPr>
          <a:xfrm>
            <a:off x="10881360" y="6085840"/>
            <a:ext cx="10769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9B916AC-1FDB-4236-8744-ED21D957782F}"/>
              </a:ext>
            </a:extLst>
          </p:cNvPr>
          <p:cNvCxnSpPr>
            <a:cxnSpLocks/>
          </p:cNvCxnSpPr>
          <p:nvPr/>
        </p:nvCxnSpPr>
        <p:spPr>
          <a:xfrm>
            <a:off x="172720" y="6624320"/>
            <a:ext cx="11379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34E9AA4E-3D96-4E23-A9C6-BF3775F5C663}"/>
              </a:ext>
            </a:extLst>
          </p:cNvPr>
          <p:cNvSpPr/>
          <p:nvPr/>
        </p:nvSpPr>
        <p:spPr>
          <a:xfrm>
            <a:off x="2631440" y="1507604"/>
            <a:ext cx="7071360" cy="340417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/>
              <a:t>단락별로 </a:t>
            </a:r>
            <a:r>
              <a:rPr lang="ko-KR" altLang="en-US" sz="4800" b="1" dirty="0"/>
              <a:t>내용을 요약해서 얘기해 보세요</a:t>
            </a:r>
            <a:r>
              <a:rPr lang="en-US" altLang="ko-KR" sz="4800" b="1" dirty="0"/>
              <a:t>.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12995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63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230459" y="5293224"/>
            <a:ext cx="3567771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위대한 발명품에 대한 글 쓰기</a:t>
            </a:r>
            <a:endParaRPr 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06BB9-EF95-445A-92BA-98F6418B160D}"/>
              </a:ext>
            </a:extLst>
          </p:cNvPr>
          <p:cNvSpPr txBox="1"/>
          <p:nvPr/>
        </p:nvSpPr>
        <p:spPr>
          <a:xfrm>
            <a:off x="6421120" y="3323817"/>
            <a:ext cx="4352897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정리한 내용을 바탕으로 교과서에 직접 글을 써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061" y="71948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31F90E-6052-4192-BCC6-B6463930C728}"/>
              </a:ext>
            </a:extLst>
          </p:cNvPr>
          <p:cNvSpPr/>
          <p:nvPr/>
        </p:nvSpPr>
        <p:spPr>
          <a:xfrm>
            <a:off x="603158" y="2871607"/>
            <a:ext cx="5424191" cy="33113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chemeClr val="tx1"/>
                </a:solidFill>
              </a:rPr>
              <a:t>메모할 것</a:t>
            </a:r>
            <a:endParaRPr lang="en-US" altLang="ko-KR" sz="30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발명품</a:t>
            </a:r>
            <a:endParaRPr lang="en-US" altLang="ko-KR" sz="3000" dirty="0"/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물건의 용도</a:t>
            </a:r>
            <a:endParaRPr lang="en-US" altLang="ko-KR" sz="3000" dirty="0"/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그렇게 생각하는 이유</a:t>
            </a:r>
            <a:endParaRPr lang="en-US" altLang="ko-KR" sz="3000" dirty="0"/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그 발명품이 만들어진</a:t>
            </a:r>
            <a:endParaRPr lang="en-US" altLang="ko-KR" sz="3000" dirty="0"/>
          </a:p>
          <a:p>
            <a:pPr>
              <a:lnSpc>
                <a:spcPct val="120000"/>
              </a:lnSpc>
            </a:pPr>
            <a:r>
              <a:rPr lang="en-US" altLang="ko-KR" sz="3000" dirty="0"/>
              <a:t>  </a:t>
            </a:r>
            <a:r>
              <a:rPr lang="ko-KR" altLang="en-US" sz="3000" dirty="0"/>
              <a:t>  계기 또는 발전 과정</a:t>
            </a:r>
            <a:endParaRPr lang="en-US" sz="3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143F4-BA27-4B2A-A9F7-C81BBB4AB598}"/>
              </a:ext>
            </a:extLst>
          </p:cNvPr>
          <p:cNvSpPr/>
          <p:nvPr/>
        </p:nvSpPr>
        <p:spPr>
          <a:xfrm>
            <a:off x="592997" y="1019913"/>
            <a:ext cx="97039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3. </a:t>
            </a:r>
            <a:r>
              <a:rPr lang="ko-KR" altLang="en-US" sz="3200" b="1" dirty="0"/>
              <a:t>브레인 스토밍</a:t>
            </a:r>
            <a:r>
              <a:rPr lang="en-US" altLang="ko-KR" sz="3200" b="1" dirty="0"/>
              <a:t>: </a:t>
            </a:r>
            <a:r>
              <a:rPr lang="ko-KR" altLang="en-US" sz="3200" dirty="0"/>
              <a:t>바퀴가 없는 현대 사회을 상상하며 이야기 나누기</a:t>
            </a:r>
            <a:endParaRPr lang="en-US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DB115D-2BAB-41F1-90E8-4233C2F0F788}"/>
              </a:ext>
            </a:extLst>
          </p:cNvPr>
          <p:cNvSpPr/>
          <p:nvPr/>
        </p:nvSpPr>
        <p:spPr>
          <a:xfrm>
            <a:off x="588046" y="2221128"/>
            <a:ext cx="116039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4. </a:t>
            </a:r>
            <a:r>
              <a:rPr lang="ko-KR" altLang="en-US" sz="3200" b="1" dirty="0"/>
              <a:t>쓰기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자기가 생각하는 가장 위대한 발명품 고르기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564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5" grpId="0"/>
      <p:bldP spid="2" grpId="0" animBg="1"/>
      <p:bldP spid="10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3352800" y="210485"/>
            <a:ext cx="644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한국의 발명품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624508" y="2702560"/>
            <a:ext cx="10942983" cy="3180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tx1"/>
                </a:solidFill>
              </a:rPr>
              <a:t>교과서 </a:t>
            </a:r>
            <a:r>
              <a:rPr lang="en-US" altLang="ko-KR" sz="3600" b="1" dirty="0">
                <a:solidFill>
                  <a:schemeClr val="tx1"/>
                </a:solidFill>
              </a:rPr>
              <a:t>64</a:t>
            </a:r>
            <a:r>
              <a:rPr lang="ko-KR" altLang="en-US" sz="3600" b="1" dirty="0">
                <a:solidFill>
                  <a:schemeClr val="tx1"/>
                </a:solidFill>
              </a:rPr>
              <a:t>쪽을 읽고 답해 보세요</a:t>
            </a:r>
            <a:r>
              <a:rPr lang="en-US" altLang="ko-KR" sz="3600" b="1">
                <a:solidFill>
                  <a:schemeClr val="tx1"/>
                </a:solidFill>
              </a:rPr>
              <a:t>.</a:t>
            </a:r>
            <a:endParaRPr lang="en-US" altLang="ko-KR" sz="3600" b="1" dirty="0">
              <a:solidFill>
                <a:schemeClr val="tx1"/>
              </a:solidFill>
            </a:endParaRPr>
          </a:p>
          <a:p>
            <a:pPr algn="ctr"/>
            <a:endParaRPr lang="en-US" altLang="ko-KR" sz="2000" b="1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한국의 기술력을 세계인들에게 보여 준 전자 제품으로 어떤 것들이 있나요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한국인들 사이에 </a:t>
            </a:r>
            <a:r>
              <a:rPr lang="en-US" altLang="ko-KR" sz="3200" dirty="0">
                <a:solidFill>
                  <a:schemeClr val="tx1"/>
                </a:solidFill>
              </a:rPr>
              <a:t>‘</a:t>
            </a:r>
            <a:r>
              <a:rPr lang="ko-KR" altLang="en-US" sz="3200" dirty="0">
                <a:solidFill>
                  <a:schemeClr val="tx1"/>
                </a:solidFill>
              </a:rPr>
              <a:t>커피의 대중화</a:t>
            </a:r>
            <a:r>
              <a:rPr lang="en-US" altLang="ko-KR" sz="3200" dirty="0">
                <a:solidFill>
                  <a:schemeClr val="tx1"/>
                </a:solidFill>
              </a:rPr>
              <a:t>’</a:t>
            </a:r>
            <a:r>
              <a:rPr lang="ko-KR" altLang="en-US" sz="3200" dirty="0">
                <a:solidFill>
                  <a:schemeClr val="tx1"/>
                </a:solidFill>
              </a:rPr>
              <a:t>를 이룬 발명품은 무엇인가요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A389BE-D9A4-4B9C-9E85-713B2E6FCB93}"/>
              </a:ext>
            </a:extLst>
          </p:cNvPr>
          <p:cNvSpPr txBox="1"/>
          <p:nvPr/>
        </p:nvSpPr>
        <p:spPr>
          <a:xfrm>
            <a:off x="223520" y="1323537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우리가 가진 물건들 중에 하루도 없으면 안 되는 물건이 있어요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EC9682-0DF5-4E5A-95D1-8F94EED733DB}"/>
              </a:ext>
            </a:extLst>
          </p:cNvPr>
          <p:cNvSpPr txBox="1"/>
          <p:nvPr/>
        </p:nvSpPr>
        <p:spPr>
          <a:xfrm>
            <a:off x="223520" y="2013048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한국 사람들의 생활에 가장 크게 영향을 미친 발명품은 무엇일까요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636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2479040" y="210485"/>
            <a:ext cx="731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한국의 발명품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F64348-A31A-469B-B5AE-01116FE2D4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370" y="1345074"/>
            <a:ext cx="3429900" cy="38002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59ABF3-1135-4876-AB80-FDCB0657C1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0730" y="1345074"/>
            <a:ext cx="3429900" cy="38083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07E4FC-9245-4778-96E4-3B0B031554A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438" t="11667" r="25750" b="29166"/>
          <a:stretch/>
        </p:blipFill>
        <p:spPr>
          <a:xfrm>
            <a:off x="4105910" y="1345074"/>
            <a:ext cx="4000500" cy="40576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28BEE7-9F19-474B-9F21-2F29FAE41290}"/>
              </a:ext>
            </a:extLst>
          </p:cNvPr>
          <p:cNvSpPr txBox="1"/>
          <p:nvPr/>
        </p:nvSpPr>
        <p:spPr>
          <a:xfrm>
            <a:off x="0" y="5364659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위 제품들이 한국 사람들로부터 사랑 받은 이유를 다시 말해 볼까요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8036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nline Media 5" title="￬ﾄﾸ￪ﾳﾄ￬ﾵﾜ￬ﾴﾈ! ￭ﾕﾜ￪ﾵﾭ￬ﾝﾸ￬ﾝﾴ ￫ﾧﾌ￫ﾓﾠ ￫ﾆﾀ￫ﾝﾼ￬ﾚﾴ ￫ﾬﾼ￪ﾱﾴ￫ﾓﾤ 10￪ﾰﾀ￬ﾧﾀ">
            <a:hlinkClick r:id="" action="ppaction://media"/>
            <a:extLst>
              <a:ext uri="{FF2B5EF4-FFF2-40B4-BE49-F238E27FC236}">
                <a16:creationId xmlns:a16="http://schemas.microsoft.com/office/drawing/2014/main" id="{3F1E18FB-07A0-43B4-98CF-663060FE348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33837" y="548640"/>
            <a:ext cx="9777519" cy="5499854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7CBB24-D4DE-4E53-8646-69093E3F94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8A3E7FB-31EB-4CE1-ADD6-51464E334B59}"/>
              </a:ext>
            </a:extLst>
          </p:cNvPr>
          <p:cNvSpPr/>
          <p:nvPr/>
        </p:nvSpPr>
        <p:spPr>
          <a:xfrm>
            <a:off x="964714" y="4971276"/>
            <a:ext cx="13691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6"/>
              </a:rPr>
              <a:t>https://www.youtube.com/watch?v=vhLY5KHpKAY</a:t>
            </a:r>
            <a:endParaRPr lang="en-US" sz="16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33BB0C6F-173B-4F8C-B378-1BA13BA7BC1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1CE133-454D-454B-9AF8-9DD03426BB37}"/>
              </a:ext>
            </a:extLst>
          </p:cNvPr>
          <p:cNvSpPr txBox="1"/>
          <p:nvPr/>
        </p:nvSpPr>
        <p:spPr>
          <a:xfrm>
            <a:off x="0" y="1682455"/>
            <a:ext cx="2333837" cy="281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한국인이 발명하고 세계인이 사랑하는 제품 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10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가지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8191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33BB0C6F-173B-4F8C-B378-1BA13BA7BC1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1CE133-454D-454B-9AF8-9DD03426BB37}"/>
              </a:ext>
            </a:extLst>
          </p:cNvPr>
          <p:cNvSpPr txBox="1"/>
          <p:nvPr/>
        </p:nvSpPr>
        <p:spPr>
          <a:xfrm>
            <a:off x="0" y="1682455"/>
            <a:ext cx="2333837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청소년 발명대회 작품 엿보기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834F8-18AF-47DF-B51B-F83D64CAD67D}"/>
              </a:ext>
            </a:extLst>
          </p:cNvPr>
          <p:cNvSpPr/>
          <p:nvPr/>
        </p:nvSpPr>
        <p:spPr>
          <a:xfrm>
            <a:off x="928046" y="4940784"/>
            <a:ext cx="14294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3"/>
              </a:rPr>
              <a:t>https://www.youtube.com/watch?v=qZl-K8JS4hs</a:t>
            </a:r>
            <a:endParaRPr lang="en-US" sz="1600" dirty="0"/>
          </a:p>
        </p:txBody>
      </p:sp>
      <p:pic>
        <p:nvPicPr>
          <p:cNvPr id="4" name="Online Media 3" title="￫ﾌﾀ￭ﾆﾵ￫ﾠﾹ￬ﾃﾁ ￫ﾰﾛ￬ﾝﾀ ￫ﾰﾜ￫ﾪﾅ￭ﾒﾈ | ￫ﾰﾜ￫ﾪﾅ￫ﾌﾀ￭ﾚﾌ">
            <a:hlinkClick r:id="" action="ppaction://media"/>
            <a:extLst>
              <a:ext uri="{FF2B5EF4-FFF2-40B4-BE49-F238E27FC236}">
                <a16:creationId xmlns:a16="http://schemas.microsoft.com/office/drawing/2014/main" id="{28B59B14-4FDD-4EF9-A6BF-DB7F250DFF1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57465" y="518410"/>
            <a:ext cx="9777052" cy="5499592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7CBB24-D4DE-4E53-8646-69093E3F94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16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2980066" y="271299"/>
            <a:ext cx="6786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393672"/>
            <a:chOff x="10278152" y="217170"/>
            <a:chExt cx="1270380" cy="2393672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558091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87348" y="1734945"/>
            <a:ext cx="8374666" cy="40346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700" b="1" dirty="0">
                <a:latin typeface="+mn-ea"/>
              </a:rPr>
              <a:t>워크북 </a:t>
            </a:r>
            <a:r>
              <a:rPr lang="en-US" altLang="ko-KR" sz="2700" b="1" dirty="0">
                <a:latin typeface="+mn-ea"/>
              </a:rPr>
              <a:t>27-28</a:t>
            </a:r>
            <a:r>
              <a:rPr lang="ko-KR" altLang="en-US" sz="2700" b="1" dirty="0">
                <a:latin typeface="+mn-ea"/>
              </a:rPr>
              <a:t>쪽</a:t>
            </a:r>
            <a:r>
              <a:rPr lang="ko-KR" altLang="en-US" sz="2700" dirty="0">
                <a:latin typeface="+mn-ea"/>
              </a:rPr>
              <a:t>을</a:t>
            </a:r>
            <a:r>
              <a:rPr lang="ko-KR" altLang="en-US" sz="2700" b="1" dirty="0">
                <a:latin typeface="+mn-ea"/>
              </a:rPr>
              <a:t> </a:t>
            </a:r>
            <a:r>
              <a:rPr lang="ko-KR" altLang="en-US" sz="2700" dirty="0">
                <a:latin typeface="+mn-ea"/>
              </a:rPr>
              <a:t>보면 학교에서 느낀 불편함을 발명으로 연결하는 활동이 있어요</a:t>
            </a:r>
            <a:r>
              <a:rPr lang="en-US" altLang="ko-KR" sz="2700" dirty="0">
                <a:latin typeface="+mn-ea"/>
              </a:rPr>
              <a:t>. </a:t>
            </a:r>
            <a:r>
              <a:rPr lang="en-US" altLang="ko-KR" sz="2700" b="1" dirty="0">
                <a:latin typeface="+mn-ea"/>
              </a:rPr>
              <a:t>27</a:t>
            </a:r>
            <a:r>
              <a:rPr lang="ko-KR" altLang="en-US" sz="2700" b="1" dirty="0">
                <a:latin typeface="+mn-ea"/>
              </a:rPr>
              <a:t>쪽</a:t>
            </a:r>
            <a:r>
              <a:rPr lang="ko-KR" altLang="en-US" sz="2700" dirty="0">
                <a:latin typeface="+mn-ea"/>
              </a:rPr>
              <a:t>에는 높은 층에서 아래층으로 쉽게 내려 올 수 있는 미끄럼틀 아이디어를 정리해 놓았어요</a:t>
            </a:r>
            <a:r>
              <a:rPr lang="en-US" altLang="ko-KR" sz="2700" dirty="0">
                <a:latin typeface="+mn-ea"/>
              </a:rPr>
              <a:t>.</a:t>
            </a:r>
            <a:r>
              <a:rPr lang="ko-KR" altLang="en-US" sz="2700" dirty="0">
                <a:latin typeface="+mn-ea"/>
              </a:rPr>
              <a:t> 여러분이 느낀 불편함은 무엇인가요</a:t>
            </a:r>
            <a:r>
              <a:rPr lang="en-US" altLang="ko-KR" sz="2700" dirty="0">
                <a:latin typeface="+mn-ea"/>
              </a:rPr>
              <a:t>? </a:t>
            </a:r>
            <a:r>
              <a:rPr lang="ko-KR" altLang="en-US" sz="2700" dirty="0">
                <a:latin typeface="+mn-ea"/>
              </a:rPr>
              <a:t>어떤 물건이 있으면 그 불편함을 없앨 수 있을지 생각해 보세요</a:t>
            </a:r>
            <a:r>
              <a:rPr lang="en-US" altLang="ko-KR" sz="2700" dirty="0">
                <a:latin typeface="+mn-ea"/>
              </a:rPr>
              <a:t>. </a:t>
            </a:r>
            <a:r>
              <a:rPr lang="ko-KR" altLang="en-US" sz="2700" dirty="0">
                <a:latin typeface="+mn-ea"/>
              </a:rPr>
              <a:t>여러분의 반짝반짝 빛나는 아이디어를 </a:t>
            </a:r>
            <a:r>
              <a:rPr lang="en-US" altLang="ko-KR" sz="2700" b="1" dirty="0">
                <a:latin typeface="+mn-ea"/>
              </a:rPr>
              <a:t>28</a:t>
            </a:r>
            <a:r>
              <a:rPr lang="ko-KR" altLang="en-US" sz="2700" b="1" dirty="0">
                <a:latin typeface="+mn-ea"/>
              </a:rPr>
              <a:t>쪽</a:t>
            </a:r>
            <a:r>
              <a:rPr lang="ko-KR" altLang="en-US" sz="2700" dirty="0">
                <a:latin typeface="+mn-ea"/>
              </a:rPr>
              <a:t>에 직접</a:t>
            </a:r>
            <a:r>
              <a:rPr lang="en-US" altLang="ko-KR" sz="2700" dirty="0">
                <a:latin typeface="+mn-ea"/>
              </a:rPr>
              <a:t> </a:t>
            </a:r>
            <a:r>
              <a:rPr lang="ko-KR" altLang="en-US" sz="2700" dirty="0">
                <a:latin typeface="+mn-ea"/>
              </a:rPr>
              <a:t>정리해 보세요</a:t>
            </a:r>
            <a:r>
              <a:rPr lang="en-US" altLang="ko-KR" sz="2700" dirty="0">
                <a:latin typeface="+mn-ea"/>
              </a:rPr>
              <a:t>. (</a:t>
            </a:r>
            <a:r>
              <a:rPr lang="ko-KR" altLang="en-US" sz="2700" dirty="0">
                <a:latin typeface="+mn-ea"/>
              </a:rPr>
              <a:t>숙제</a:t>
            </a:r>
            <a:r>
              <a:rPr lang="en-US" altLang="ko-KR" sz="2700" dirty="0">
                <a:latin typeface="+mn-ea"/>
              </a:rPr>
              <a:t>!)</a:t>
            </a:r>
            <a:endParaRPr lang="en-US" sz="2700" dirty="0">
              <a:latin typeface="+mn-e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101FAE4-2AA5-445D-8A71-679D14BA307B}"/>
              </a:ext>
            </a:extLst>
          </p:cNvPr>
          <p:cNvSpPr/>
          <p:nvPr/>
        </p:nvSpPr>
        <p:spPr>
          <a:xfrm>
            <a:off x="0" y="-13082"/>
            <a:ext cx="3054988" cy="190798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>
                <a:solidFill>
                  <a:schemeClr val="tx1"/>
                </a:solidFill>
              </a:rPr>
              <a:t>워크북 연습문제도 </a:t>
            </a:r>
            <a:r>
              <a:rPr lang="ko-KR" altLang="en-US" sz="2800" dirty="0">
                <a:solidFill>
                  <a:schemeClr val="tx1"/>
                </a:solidFill>
              </a:rPr>
              <a:t>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5"/>
            <a:ext cx="11887200" cy="54847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https://www.cleanpng.com/png-scalable-vector-graphics-paper-royalty-free-clip-a-6012096/download-png.html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https://www.youtube.com/watch?v=LiBcur1aqcg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https://post.naver.com/viewer/postView.nhn?volumeNo=27485816&amp;memberNo=28148272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https://kr.123rf.com/clipart-vector/pulley.html?sti=lk5tc3nwqn0pbcu1na|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https://spanish.alibaba.com/product-detail/kitchen-cutter-pizza-tools-shovel-stainless-steel-pizza-scissors-with-detachable-spatula-60683334608.html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https://clipartart.com/categories/clipart-microwave-oven.html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https://m.post.naver.com/viewer/postView.nhn?volumeNo=22457737&amp;memberNo=1834&amp;searchKeyword=%EB%A1%9C%EB%B4%87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https://www.youtube.com/watch?v=vhLY5KHpKAY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E21C7-B69F-42AD-8C13-AC79E8235DA3}"/>
              </a:ext>
            </a:extLst>
          </p:cNvPr>
          <p:cNvSpPr txBox="1"/>
          <p:nvPr/>
        </p:nvSpPr>
        <p:spPr>
          <a:xfrm>
            <a:off x="6096000" y="577988"/>
            <a:ext cx="609600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인류가 만들어 온 발명품들이에요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6078037" y="1325610"/>
            <a:ext cx="329964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이 물건들의 이름을 다 알아요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6094508" y="2637555"/>
            <a:ext cx="538515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이 중에서 가장 위대한 발명품은 무엇이라고 생각해요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5E943FE-C370-4654-9FB7-540F474574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9514364" y="2715112"/>
            <a:ext cx="2684598" cy="380535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B8881F8-3AC0-428C-B8C2-A7692883D0F6}"/>
              </a:ext>
            </a:extLst>
          </p:cNvPr>
          <p:cNvGrpSpPr/>
          <p:nvPr/>
        </p:nvGrpSpPr>
        <p:grpSpPr>
          <a:xfrm>
            <a:off x="0" y="1"/>
            <a:ext cx="6096000" cy="4377848"/>
            <a:chOff x="0" y="0"/>
            <a:chExt cx="7905470" cy="618294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93B731C-FC57-4EF3-AA72-54DF62E37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10531" y="3127404"/>
              <a:ext cx="3405731" cy="294468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3563B2E-B612-4AA3-B6BE-1B753C630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contrast="20000"/>
            </a:blip>
            <a:stretch>
              <a:fillRect/>
            </a:stretch>
          </p:blipFill>
          <p:spPr>
            <a:xfrm>
              <a:off x="3239403" y="21909"/>
              <a:ext cx="4666067" cy="310549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AB3E169-0810-481F-9506-CE18255CC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160043" y="2559312"/>
              <a:ext cx="3308524" cy="3601781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3016C02-5E49-4CD7-818F-CD6EB5BE25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9366172">
              <a:off x="916817" y="14871"/>
              <a:ext cx="1794976" cy="269240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B7F2D64-650E-403C-ABD9-8B44349B63B0}"/>
                </a:ext>
              </a:extLst>
            </p:cNvPr>
            <p:cNvSpPr/>
            <p:nvPr/>
          </p:nvSpPr>
          <p:spPr>
            <a:xfrm>
              <a:off x="0" y="0"/>
              <a:ext cx="7903535" cy="6182943"/>
            </a:xfrm>
            <a:prstGeom prst="rect">
              <a:avLst/>
            </a:prstGeom>
            <a:noFill/>
            <a:ln w="3175">
              <a:solidFill>
                <a:srgbClr val="CC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93BC76E-686A-4031-A620-B4CEA117B87A}"/>
              </a:ext>
            </a:extLst>
          </p:cNvPr>
          <p:cNvSpPr txBox="1"/>
          <p:nvPr/>
        </p:nvSpPr>
        <p:spPr>
          <a:xfrm>
            <a:off x="271309" y="5001895"/>
            <a:ext cx="1192765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앞으로 발명되었으면 하는 물건은 무엇인가요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0" y="385793"/>
            <a:ext cx="12192000" cy="118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6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과에서는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위대한 발명품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과 발명품이 우리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인간에게 준 영향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에 대해 이야기할 거예요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603160" y="2002094"/>
            <a:ext cx="5066120" cy="3880833"/>
            <a:chOff x="603160" y="2296734"/>
            <a:chExt cx="506612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위대한 발명품에 대해 이야기할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발명품의 효용에 대해 설명할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78000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6096000" y="2002093"/>
            <a:ext cx="5492839" cy="3880834"/>
            <a:chOff x="792587" y="2296733"/>
            <a:chExt cx="4876694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792587" y="3099087"/>
              <a:ext cx="4876694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발명품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발명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</a:t>
              </a:r>
              <a:r>
                <a:rPr lang="ko-KR" altLang="en-US" sz="3200" dirty="0"/>
                <a:t>덕분에</a:t>
              </a:r>
              <a:endParaRPr lang="en-US" altLang="ko-KR" sz="3200" dirty="0"/>
            </a:p>
            <a:p>
              <a:r>
                <a:rPr lang="en-US" altLang="ko-KR" sz="3200" dirty="0"/>
                <a:t>            2. –</a:t>
              </a:r>
              <a:r>
                <a:rPr lang="ko-KR" altLang="en-US" sz="3200" dirty="0"/>
                <a:t>는 데에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한국의 발명품</a:t>
              </a:r>
              <a:endParaRPr lang="en-US" altLang="ko-KR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913507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56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위대한 발명품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E7D46C-C56A-4E81-BEF4-9338D97986CE}"/>
              </a:ext>
            </a:extLst>
          </p:cNvPr>
          <p:cNvSpPr txBox="1"/>
          <p:nvPr/>
        </p:nvSpPr>
        <p:spPr>
          <a:xfrm>
            <a:off x="1432560" y="3444969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각각의 발명품들이 어떻게 쓰이고 있나요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756417"/>
              </p:ext>
            </p:extLst>
          </p:nvPr>
        </p:nvGraphicFramePr>
        <p:xfrm>
          <a:off x="0" y="841586"/>
          <a:ext cx="12192000" cy="25027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83160501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09442479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038541723"/>
                    </a:ext>
                  </a:extLst>
                </a:gridCol>
              </a:tblGrid>
              <a:tr h="125137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종이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글자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나사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도르래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125137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도자기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바퀴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전기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전구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47063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1432560" y="4121436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우리 생활에 가장 유용한 것은 무엇이라고 생각하나요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3F5651-5175-4EF9-B741-A11BAA575371}"/>
              </a:ext>
            </a:extLst>
          </p:cNvPr>
          <p:cNvSpPr txBox="1"/>
          <p:nvPr/>
        </p:nvSpPr>
        <p:spPr>
          <a:xfrm>
            <a:off x="1432560" y="4797903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물건을 쉽게 옮기는 데에 필요한 발명품은 무엇일까요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A7EF56-5CAF-45F6-A6F2-31192EBB1F1F}"/>
              </a:ext>
            </a:extLst>
          </p:cNvPr>
          <p:cNvSpPr txBox="1"/>
          <p:nvPr/>
        </p:nvSpPr>
        <p:spPr>
          <a:xfrm>
            <a:off x="1432560" y="5474370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C0000"/>
                </a:solidFill>
                <a:latin typeface="+mn-ea"/>
              </a:rPr>
              <a:t>글자가 발명되어 우리 생활에 어떤 변화를 주었나요</a:t>
            </a:r>
            <a:r>
              <a:rPr lang="en-US" altLang="ko-KR" sz="3000" b="1" dirty="0">
                <a:solidFill>
                  <a:srgbClr val="CC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C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2096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817BF95-3A7D-49D3-AD9B-3634BE7A3A0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2AB28E-C16A-49A0-BC0E-3F263717C745}"/>
              </a:ext>
            </a:extLst>
          </p:cNvPr>
          <p:cNvSpPr txBox="1"/>
          <p:nvPr/>
        </p:nvSpPr>
        <p:spPr>
          <a:xfrm>
            <a:off x="0" y="430852"/>
            <a:ext cx="12191999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도르래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A330E346-F55A-45BB-96AE-DBBF426D9917}"/>
              </a:ext>
            </a:extLst>
          </p:cNvPr>
          <p:cNvSpPr/>
          <p:nvPr/>
        </p:nvSpPr>
        <p:spPr>
          <a:xfrm>
            <a:off x="-1" y="955496"/>
            <a:ext cx="5425441" cy="6006643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/>
              <a:t>바퀴에 홈을 파고 줄을 걸어서 돌려 물건을 움직이는 장치로 두레박</a:t>
            </a:r>
            <a:r>
              <a:rPr lang="en-US" altLang="ko-KR" sz="3200" dirty="0"/>
              <a:t>, </a:t>
            </a:r>
            <a:r>
              <a:rPr lang="ko-KR" altLang="en-US" sz="3200" dirty="0"/>
              <a:t>기중기 따위에 이용된다</a:t>
            </a:r>
            <a:r>
              <a:rPr lang="en-US" altLang="ko-KR" sz="3200" dirty="0"/>
              <a:t>.</a:t>
            </a:r>
            <a:r>
              <a:rPr lang="ko-KR" altLang="en-US" sz="3200" dirty="0"/>
              <a:t> 인류는 도르래를 발명하여 무거운 물건을 들어 올리는 데에 큰 도움을 얻게 되었다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AB7952-6307-4E40-A23D-BEE731DD02EE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5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C699BC28-47FD-4AE7-A5D2-5F0069193F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79182F-6E0F-4809-A14E-14465C64393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7070A6-9F02-42AA-BC4F-5431DA21957F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6F95F58-A249-4B7C-B6EB-FB495A2EA74E}"/>
              </a:ext>
            </a:extLst>
          </p:cNvPr>
          <p:cNvSpPr/>
          <p:nvPr/>
        </p:nvSpPr>
        <p:spPr>
          <a:xfrm>
            <a:off x="6512321" y="5837353"/>
            <a:ext cx="45927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rId5"/>
              </a:rPr>
              <a:t>https://www.youtube.com/watch?v=LiBcur1aqcg</a:t>
            </a:r>
            <a:r>
              <a:rPr lang="en-US" sz="1600" dirty="0"/>
              <a:t> </a:t>
            </a:r>
          </a:p>
        </p:txBody>
      </p:sp>
      <p:pic>
        <p:nvPicPr>
          <p:cNvPr id="10" name="Online Media 9" title="What is a Pulley? - Simple Machines | Science for Kids | Educational Videos by Mocomi">
            <a:hlinkClick r:id="" action="ppaction://media"/>
            <a:extLst>
              <a:ext uri="{FF2B5EF4-FFF2-40B4-BE49-F238E27FC236}">
                <a16:creationId xmlns:a16="http://schemas.microsoft.com/office/drawing/2014/main" id="{88CF5DDD-6A69-4728-B14C-3AB361A58B2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988560" y="1808480"/>
            <a:ext cx="7172196" cy="403436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30506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6CC90D-C08B-492E-892B-83B898BFB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65EE363A-1DFA-40A5-BFC2-0A554CA5CA54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57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BA8F1C-668B-4459-9456-8E5EC3B0D0D7}"/>
              </a:ext>
            </a:extLst>
          </p:cNvPr>
          <p:cNvSpPr txBox="1"/>
          <p:nvPr/>
        </p:nvSpPr>
        <p:spPr>
          <a:xfrm>
            <a:off x="2905760" y="106313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발명과 발견</a:t>
            </a:r>
            <a:endParaRPr lang="en-US" sz="4000" dirty="0"/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EA5EF553-CA77-4821-B91F-943C5C466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038514"/>
              </p:ext>
            </p:extLst>
          </p:nvPr>
        </p:nvGraphicFramePr>
        <p:xfrm>
          <a:off x="0" y="847710"/>
          <a:ext cx="12192000" cy="33382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58407436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62836769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8858562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22743047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4321153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533640833"/>
                    </a:ext>
                  </a:extLst>
                </a:gridCol>
              </a:tblGrid>
              <a:tr h="1669105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아이디어가 떠오르다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발명하다</a:t>
                      </a:r>
                      <a:endParaRPr lang="en-US" sz="4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발견하다</a:t>
                      </a:r>
                      <a:endParaRPr lang="en-US" sz="4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550142"/>
                  </a:ext>
                </a:extLst>
              </a:tr>
              <a:tr h="166910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개발하다</a:t>
                      </a:r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연구하다</a:t>
                      </a:r>
                      <a:endParaRPr lang="en-US" sz="40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탐구하다</a:t>
                      </a:r>
                      <a:endParaRPr lang="en-US" sz="40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실험하다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295309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E04326E-ACF1-4274-8270-BA3348648689}"/>
              </a:ext>
            </a:extLst>
          </p:cNvPr>
          <p:cNvSpPr txBox="1"/>
          <p:nvPr/>
        </p:nvSpPr>
        <p:spPr>
          <a:xfrm>
            <a:off x="203200" y="4256538"/>
            <a:ext cx="121920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발명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은 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처음으로 무언가를 만들어 내는 것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이고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발견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은 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원래 있던 것을 새로이 찾아 내는 것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이에요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2E7A09-ED32-4B52-9B72-78E0BF84DF05}"/>
              </a:ext>
            </a:extLst>
          </p:cNvPr>
          <p:cNvSpPr txBox="1"/>
          <p:nvPr/>
        </p:nvSpPr>
        <p:spPr>
          <a:xfrm>
            <a:off x="203200" y="5517675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연구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와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탐구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는 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깊이 파고들어 알아봄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이라는 뜻으로 비슷하게 써요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 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4710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6CC90D-C08B-492E-892B-83B898BFB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65EE363A-1DFA-40A5-BFC2-0A554CA5CA54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57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BA8F1C-668B-4459-9456-8E5EC3B0D0D7}"/>
              </a:ext>
            </a:extLst>
          </p:cNvPr>
          <p:cNvSpPr txBox="1"/>
          <p:nvPr/>
        </p:nvSpPr>
        <p:spPr>
          <a:xfrm>
            <a:off x="2905760" y="106313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발명품의 효용</a:t>
            </a:r>
            <a:endParaRPr lang="en-US" sz="4000" dirty="0"/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EA5EF553-CA77-4821-B91F-943C5C466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078962"/>
              </p:ext>
            </p:extLst>
          </p:nvPr>
        </p:nvGraphicFramePr>
        <p:xfrm>
          <a:off x="0" y="847711"/>
          <a:ext cx="12192000" cy="26419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58407436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800362625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721823964"/>
                    </a:ext>
                  </a:extLst>
                </a:gridCol>
                <a:gridCol w="934720">
                  <a:extLst>
                    <a:ext uri="{9D8B030D-6E8A-4147-A177-3AD203B41FA5}">
                      <a16:colId xmlns:a16="http://schemas.microsoft.com/office/drawing/2014/main" val="3416965052"/>
                    </a:ext>
                  </a:extLst>
                </a:gridCol>
                <a:gridCol w="1503680">
                  <a:extLst>
                    <a:ext uri="{9D8B030D-6E8A-4147-A177-3AD203B41FA5}">
                      <a16:colId xmlns:a16="http://schemas.microsoft.com/office/drawing/2014/main" val="187148239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823454145"/>
                    </a:ext>
                  </a:extLst>
                </a:gridCol>
              </a:tblGrid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편하다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편리하다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간편하다</a:t>
                      </a:r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유용하다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빠르다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7550142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좋아지다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개선되다</a:t>
                      </a:r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변화시키다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문제를 해결하다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661392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3A88422-A179-412E-9F4C-9816FDC4C9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917" t="28889" r="18583" b="34518"/>
          <a:stretch/>
        </p:blipFill>
        <p:spPr>
          <a:xfrm>
            <a:off x="497840" y="3652660"/>
            <a:ext cx="11196320" cy="25095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4F49BC-2CA9-4255-9778-DCE297238513}"/>
              </a:ext>
            </a:extLst>
          </p:cNvPr>
          <p:cNvSpPr txBox="1"/>
          <p:nvPr/>
        </p:nvSpPr>
        <p:spPr>
          <a:xfrm>
            <a:off x="5628640" y="3609085"/>
            <a:ext cx="2509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변화시켰다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492BEF-74EC-4F59-BA15-71B23F498B91}"/>
              </a:ext>
            </a:extLst>
          </p:cNvPr>
          <p:cNvSpPr txBox="1"/>
          <p:nvPr/>
        </p:nvSpPr>
        <p:spPr>
          <a:xfrm>
            <a:off x="3464560" y="4281143"/>
            <a:ext cx="2509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편리하게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CB9BDE-D6FF-4913-8909-BD930902C541}"/>
              </a:ext>
            </a:extLst>
          </p:cNvPr>
          <p:cNvSpPr txBox="1"/>
          <p:nvPr/>
        </p:nvSpPr>
        <p:spPr>
          <a:xfrm>
            <a:off x="5842000" y="4934204"/>
            <a:ext cx="2509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문제를 해결하기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E741D9-1045-4672-90D1-36F0F50F47B9}"/>
              </a:ext>
            </a:extLst>
          </p:cNvPr>
          <p:cNvSpPr txBox="1"/>
          <p:nvPr/>
        </p:nvSpPr>
        <p:spPr>
          <a:xfrm>
            <a:off x="6451600" y="5607585"/>
            <a:ext cx="2509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유용한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88308DF-30B0-4359-B318-66E5B77230B0}"/>
              </a:ext>
            </a:extLst>
          </p:cNvPr>
          <p:cNvSpPr/>
          <p:nvPr/>
        </p:nvSpPr>
        <p:spPr>
          <a:xfrm>
            <a:off x="10038080" y="3652660"/>
            <a:ext cx="1935508" cy="11337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워크북 </a:t>
            </a:r>
            <a:r>
              <a:rPr lang="en-US" altLang="ko-KR" sz="2800" dirty="0"/>
              <a:t>25</a:t>
            </a:r>
            <a:r>
              <a:rPr lang="ko-KR" altLang="en-US" sz="2800" dirty="0"/>
              <a:t>쪽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7140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3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4677278" y="1046195"/>
            <a:ext cx="749947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여기는 방송국인데 주방 분위기로 꾸며 놓았죠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불 위에 냄비를 올려 놓았어요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1" y="443080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이 발명가가 종이 냄비를 만들게 된 이유는 뭐예요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18" y="4989227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종이 냄비의 좋은 점이 무엇인가요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554238" y="481688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14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58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4677278" y="2262312"/>
            <a:ext cx="7514722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방송 프로그램에서 발명가를 초대해서 새로 발명한 종이 냄비를 앞에 놓고 나누는 대화를 들어 볼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잘 들어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07FA53-DF75-42DE-A140-53F16742EF23}"/>
              </a:ext>
            </a:extLst>
          </p:cNvPr>
          <p:cNvSpPr txBox="1"/>
          <p:nvPr/>
        </p:nvSpPr>
        <p:spPr>
          <a:xfrm>
            <a:off x="2706219" y="556797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어떻게 해서 종이 냄비가 불에 타지 않나요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4F1A88-6829-45AE-81A8-CAC6547FA8EB}"/>
              </a:ext>
            </a:extLst>
          </p:cNvPr>
          <p:cNvSpPr/>
          <p:nvPr/>
        </p:nvSpPr>
        <p:spPr>
          <a:xfrm>
            <a:off x="10551677" y="5367123"/>
            <a:ext cx="1412237" cy="12738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</a:t>
            </a:r>
            <a:endParaRPr lang="en-US" altLang="ko-KR" sz="3000" dirty="0"/>
          </a:p>
          <a:p>
            <a:pPr algn="ctr"/>
            <a:r>
              <a:rPr lang="ko-KR" altLang="en-US" sz="3000" dirty="0"/>
              <a:t>읽기</a:t>
            </a:r>
            <a:endParaRPr lang="en-US" sz="3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C6440F-8FB1-4787-B9D3-69899FA77B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1" y="819134"/>
            <a:ext cx="4671094" cy="3611668"/>
          </a:xfrm>
          <a:prstGeom prst="rect">
            <a:avLst/>
          </a:prstGeom>
        </p:spPr>
      </p:pic>
      <p:pic>
        <p:nvPicPr>
          <p:cNvPr id="6" name="014 (1)">
            <a:hlinkClick r:id="" action="ppaction://media"/>
            <a:extLst>
              <a:ext uri="{FF2B5EF4-FFF2-40B4-BE49-F238E27FC236}">
                <a16:creationId xmlns:a16="http://schemas.microsoft.com/office/drawing/2014/main" id="{50D2AB59-7DDB-4EAE-AC24-FD8BC4B23C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3680" y="4816882"/>
            <a:ext cx="942630" cy="94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30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  <p:bldP spid="14" grpId="0"/>
      <p:bldP spid="8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5166</TotalTime>
  <Words>1644</Words>
  <Application>Microsoft Office PowerPoint</Application>
  <PresentationFormat>Widescreen</PresentationFormat>
  <Paragraphs>287</Paragraphs>
  <Slides>29</Slides>
  <Notes>22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맑은 고딕</vt:lpstr>
      <vt:lpstr>맑은 고딕</vt:lpstr>
      <vt:lpstr>Arial</vt:lpstr>
      <vt:lpstr>Calibri</vt:lpstr>
      <vt:lpstr>Wingdings</vt:lpstr>
      <vt:lpstr>1_Office Theme</vt:lpstr>
      <vt:lpstr>     재외동포를 위한 한국어(영어권)   6-2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269</cp:revision>
  <dcterms:created xsi:type="dcterms:W3CDTF">2020-04-18T22:55:50Z</dcterms:created>
  <dcterms:modified xsi:type="dcterms:W3CDTF">2020-06-25T10:56:26Z</dcterms:modified>
</cp:coreProperties>
</file>